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86" r:id="rId1"/>
  </p:sldMasterIdLst>
  <p:notesMasterIdLst>
    <p:notesMasterId r:id="rId30"/>
  </p:notesMasterIdLst>
  <p:handoutMasterIdLst>
    <p:handoutMasterId r:id="rId31"/>
  </p:handoutMasterIdLst>
  <p:sldIdLst>
    <p:sldId id="396" r:id="rId2"/>
    <p:sldId id="397" r:id="rId3"/>
    <p:sldId id="398" r:id="rId4"/>
    <p:sldId id="399" r:id="rId5"/>
    <p:sldId id="400" r:id="rId6"/>
    <p:sldId id="401" r:id="rId7"/>
    <p:sldId id="402" r:id="rId8"/>
    <p:sldId id="403" r:id="rId9"/>
    <p:sldId id="404" r:id="rId10"/>
    <p:sldId id="420" r:id="rId11"/>
    <p:sldId id="421" r:id="rId12"/>
    <p:sldId id="422" r:id="rId13"/>
    <p:sldId id="423" r:id="rId14"/>
    <p:sldId id="409" r:id="rId15"/>
    <p:sldId id="424" r:id="rId16"/>
    <p:sldId id="425" r:id="rId17"/>
    <p:sldId id="412" r:id="rId18"/>
    <p:sldId id="426" r:id="rId19"/>
    <p:sldId id="431" r:id="rId20"/>
    <p:sldId id="433" r:id="rId21"/>
    <p:sldId id="434" r:id="rId22"/>
    <p:sldId id="432" r:id="rId23"/>
    <p:sldId id="415" r:id="rId24"/>
    <p:sldId id="428" r:id="rId25"/>
    <p:sldId id="435" r:id="rId26"/>
    <p:sldId id="429" r:id="rId27"/>
    <p:sldId id="430" r:id="rId28"/>
    <p:sldId id="419" r:id="rId29"/>
  </p:sldIdLst>
  <p:sldSz cx="9144000" cy="6858000" type="screen4x3"/>
  <p:notesSz cx="6797675" cy="987425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72185"/>
    <a:srgbClr val="004FEE"/>
    <a:srgbClr val="FFFFCC"/>
    <a:srgbClr val="FF0000"/>
    <a:srgbClr val="66CC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505" autoAdjust="0"/>
    <p:restoredTop sz="88500" autoAdjust="0"/>
  </p:normalViewPr>
  <p:slideViewPr>
    <p:cSldViewPr>
      <p:cViewPr>
        <p:scale>
          <a:sx n="70" d="100"/>
          <a:sy n="70" d="100"/>
        </p:scale>
        <p:origin x="-1344"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2" d="100"/>
          <a:sy n="52" d="100"/>
        </p:scale>
        <p:origin x="-2958" y="-96"/>
      </p:cViewPr>
      <p:guideLst>
        <p:guide orient="horz" pos="3110"/>
        <p:guide pos="2142"/>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576" cy="494187"/>
          </a:xfrm>
          <a:prstGeom prst="rect">
            <a:avLst/>
          </a:prstGeom>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3" name="Date Placeholder 2"/>
          <p:cNvSpPr>
            <a:spLocks noGrp="1"/>
          </p:cNvSpPr>
          <p:nvPr>
            <p:ph type="dt" sz="quarter" idx="1"/>
          </p:nvPr>
        </p:nvSpPr>
        <p:spPr>
          <a:xfrm>
            <a:off x="3849482" y="0"/>
            <a:ext cx="2946575" cy="494187"/>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pPr>
              <a:defRPr/>
            </a:pPr>
            <a:fld id="{6267BFA1-C04B-4350-A057-CDF180E094B7}" type="datetimeFigureOut">
              <a:rPr lang="en-US"/>
              <a:pPr>
                <a:defRPr/>
              </a:pPr>
              <a:t>3/5/2012</a:t>
            </a:fld>
            <a:endParaRPr lang="en-US"/>
          </a:p>
        </p:txBody>
      </p:sp>
      <p:sp>
        <p:nvSpPr>
          <p:cNvPr id="4" name="Footer Placeholder 3"/>
          <p:cNvSpPr>
            <a:spLocks noGrp="1"/>
          </p:cNvSpPr>
          <p:nvPr>
            <p:ph type="ftr" sz="quarter" idx="2"/>
          </p:nvPr>
        </p:nvSpPr>
        <p:spPr>
          <a:xfrm>
            <a:off x="0" y="9378485"/>
            <a:ext cx="2946576" cy="494187"/>
          </a:xfrm>
          <a:prstGeom prst="rect">
            <a:avLst/>
          </a:prstGeom>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5" name="Slide Number Placeholder 4"/>
          <p:cNvSpPr>
            <a:spLocks noGrp="1"/>
          </p:cNvSpPr>
          <p:nvPr>
            <p:ph type="sldNum" sz="quarter" idx="3"/>
          </p:nvPr>
        </p:nvSpPr>
        <p:spPr>
          <a:xfrm>
            <a:off x="3849482" y="9378485"/>
            <a:ext cx="2946575" cy="494187"/>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pPr>
              <a:defRPr/>
            </a:pPr>
            <a:fld id="{C1E70CA7-7C1F-444A-B9F5-6FDC6E46318D}"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576" cy="494187"/>
          </a:xfrm>
          <a:prstGeom prst="rect">
            <a:avLst/>
          </a:prstGeom>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3" name="Date Placeholder 2"/>
          <p:cNvSpPr>
            <a:spLocks noGrp="1"/>
          </p:cNvSpPr>
          <p:nvPr>
            <p:ph type="dt" idx="1"/>
          </p:nvPr>
        </p:nvSpPr>
        <p:spPr>
          <a:xfrm>
            <a:off x="3849482" y="0"/>
            <a:ext cx="2946575" cy="494187"/>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pPr>
              <a:defRPr/>
            </a:pPr>
            <a:fld id="{61A5AC0D-47ED-4867-8831-23AB06D0F1F8}" type="datetimeFigureOut">
              <a:rPr lang="en-US"/>
              <a:pPr>
                <a:defRPr/>
              </a:pPr>
              <a:t>3/5/2012</a:t>
            </a:fld>
            <a:endParaRPr lang="en-US"/>
          </a:p>
        </p:txBody>
      </p:sp>
      <p:sp>
        <p:nvSpPr>
          <p:cNvPr id="4" name="Slide Image Placeholder 3"/>
          <p:cNvSpPr>
            <a:spLocks noGrp="1" noRot="1" noChangeAspect="1"/>
          </p:cNvSpPr>
          <p:nvPr>
            <p:ph type="sldImg" idx="2"/>
          </p:nvPr>
        </p:nvSpPr>
        <p:spPr>
          <a:xfrm>
            <a:off x="930275" y="741363"/>
            <a:ext cx="4937125" cy="370205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79606" y="4690822"/>
            <a:ext cx="5438464" cy="4442939"/>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9378485"/>
            <a:ext cx="2946576" cy="494187"/>
          </a:xfrm>
          <a:prstGeom prst="rect">
            <a:avLst/>
          </a:prstGeom>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7" name="Slide Number Placeholder 6"/>
          <p:cNvSpPr>
            <a:spLocks noGrp="1"/>
          </p:cNvSpPr>
          <p:nvPr>
            <p:ph type="sldNum" sz="quarter" idx="5"/>
          </p:nvPr>
        </p:nvSpPr>
        <p:spPr>
          <a:xfrm>
            <a:off x="3849482" y="9378485"/>
            <a:ext cx="2946575" cy="494187"/>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pPr>
              <a:defRPr/>
            </a:pPr>
            <a:fld id="{D19E5CFA-77C8-4B1F-A6C3-42471AAAD371}"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7"/>
          <p:cNvSpPr>
            <a:spLocks noGrp="1" noChangeArrowheads="1"/>
          </p:cNvSpPr>
          <p:nvPr>
            <p:ph type="sldNum" sz="quarter" idx="5"/>
          </p:nvPr>
        </p:nvSpPr>
        <p:spPr>
          <a:noFill/>
        </p:spPr>
        <p:txBody>
          <a:bodyPr/>
          <a:lstStyle/>
          <a:p>
            <a:fld id="{F9537857-E88A-4AEE-A25E-B9A786CADFA5}" type="slidenum">
              <a:rPr lang="en-US" smtClean="0"/>
              <a:pPr/>
              <a:t>1</a:t>
            </a:fld>
            <a:endParaRPr lang="en-US" smtClean="0"/>
          </a:p>
        </p:txBody>
      </p:sp>
      <p:sp>
        <p:nvSpPr>
          <p:cNvPr id="16386" name="Rectangle 2"/>
          <p:cNvSpPr>
            <a:spLocks noGrp="1" noRot="1" noChangeAspect="1" noChangeArrowheads="1" noTextEdit="1"/>
          </p:cNvSpPr>
          <p:nvPr>
            <p:ph type="sldImg"/>
          </p:nvPr>
        </p:nvSpPr>
        <p:spPr>
          <a:ln/>
        </p:spPr>
      </p:sp>
      <p:sp>
        <p:nvSpPr>
          <p:cNvPr id="16387" name="Rectangle 3"/>
          <p:cNvSpPr>
            <a:spLocks noGrp="1" noChangeArrowheads="1"/>
          </p:cNvSpPr>
          <p:nvPr>
            <p:ph type="body" idx="1"/>
          </p:nvPr>
        </p:nvSpPr>
        <p:spPr>
          <a:noFill/>
          <a:ln/>
        </p:spPr>
        <p:txBody>
          <a:bodyPr/>
          <a:lstStyle/>
          <a:p>
            <a:pPr eaLnBrk="1" hangingPunct="1"/>
            <a:endParaRPr lang="en-GB"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D19E5CFA-77C8-4B1F-A6C3-42471AAAD371}" type="slidenum">
              <a:rPr lang="en-US" smtClean="0"/>
              <a:pPr>
                <a:defRPr/>
              </a:pPr>
              <a:t>13</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D19E5CFA-77C8-4B1F-A6C3-42471AAAD371}" type="slidenum">
              <a:rPr lang="en-US" smtClean="0"/>
              <a:pPr>
                <a:defRPr/>
              </a:pPr>
              <a:t>15</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D19E5CFA-77C8-4B1F-A6C3-42471AAAD371}" type="slidenum">
              <a:rPr lang="en-US" smtClean="0"/>
              <a:pPr>
                <a:defRPr/>
              </a:pPr>
              <a:t>16</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27423BB8-670A-4577-A42A-58501D5DBDAC}" type="slidenum">
              <a:rPr lang="en-US" smtClean="0"/>
              <a:pPr>
                <a:defRPr/>
              </a:pPr>
              <a:t>17</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pPr>
              <a:defRPr/>
            </a:pPr>
            <a:fld id="{D19E5CFA-77C8-4B1F-A6C3-42471AAAD371}" type="slidenum">
              <a:rPr lang="en-US" smtClean="0"/>
              <a:pPr>
                <a:defRPr/>
              </a:pPr>
              <a:t>18</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D19E5CFA-77C8-4B1F-A6C3-42471AAAD371}" type="slidenum">
              <a:rPr lang="en-US" smtClean="0"/>
              <a:pPr>
                <a:defRPr/>
              </a:pPr>
              <a:t>19</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D19E5CFA-77C8-4B1F-A6C3-42471AAAD371}" type="slidenum">
              <a:rPr lang="en-US" smtClean="0"/>
              <a:pPr>
                <a:defRPr/>
              </a:pPr>
              <a:t>20</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GB"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D19E5CFA-77C8-4B1F-A6C3-42471AAAD371}" type="slidenum">
              <a:rPr lang="en-US" smtClean="0"/>
              <a:pPr>
                <a:defRPr/>
              </a:pPr>
              <a:t>21</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D19E5CFA-77C8-4B1F-A6C3-42471AAAD371}" type="slidenum">
              <a:rPr lang="en-US" smtClean="0"/>
              <a:pPr>
                <a:defRPr/>
              </a:pPr>
              <a:t>22</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D19E5CFA-77C8-4B1F-A6C3-42471AAAD371}" type="slidenum">
              <a:rPr lang="en-US" smtClean="0"/>
              <a:pPr>
                <a:defRPr/>
              </a:pPr>
              <a:t>24</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7"/>
          <p:cNvSpPr>
            <a:spLocks noGrp="1" noChangeArrowheads="1"/>
          </p:cNvSpPr>
          <p:nvPr>
            <p:ph type="sldNum" sz="quarter" idx="5"/>
          </p:nvPr>
        </p:nvSpPr>
        <p:spPr>
          <a:noFill/>
        </p:spPr>
        <p:txBody>
          <a:bodyPr/>
          <a:lstStyle/>
          <a:p>
            <a:fld id="{E670D265-4DF8-45CA-A8D5-5D68795E9371}" type="slidenum">
              <a:rPr lang="en-US" smtClean="0"/>
              <a:pPr/>
              <a:t>2</a:t>
            </a:fld>
            <a:endParaRPr lang="en-US" smtClean="0"/>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D19E5CFA-77C8-4B1F-A6C3-42471AAAD371}" type="slidenum">
              <a:rPr lang="en-US" smtClean="0"/>
              <a:pPr>
                <a:defRPr/>
              </a:pPr>
              <a:t>25</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D19E5CFA-77C8-4B1F-A6C3-42471AAAD371}" type="slidenum">
              <a:rPr lang="en-US" smtClean="0"/>
              <a:pPr>
                <a:defRPr/>
              </a:pPr>
              <a:t>27</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GB"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27423BB8-670A-4577-A42A-58501D5DBDAC}" type="slidenum">
              <a:rPr lang="en-US" smtClean="0"/>
              <a:pPr>
                <a:defRPr/>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27423BB8-670A-4577-A42A-58501D5DBDAC}" type="slidenum">
              <a:rPr lang="en-US" smtClean="0"/>
              <a:pPr>
                <a:defRPr/>
              </a:pPr>
              <a:t>6</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27423BB8-670A-4577-A42A-58501D5DBDAC}" type="slidenum">
              <a:rPr lang="en-US" smtClean="0"/>
              <a:pPr>
                <a:defRPr/>
              </a:pPr>
              <a:t>7</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D19E5CFA-77C8-4B1F-A6C3-42471AAAD371}" type="slidenum">
              <a:rPr lang="en-US" smtClean="0"/>
              <a:pPr>
                <a:defRPr/>
              </a:pPr>
              <a:t>9</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D19E5CFA-77C8-4B1F-A6C3-42471AAAD371}" type="slidenum">
              <a:rPr lang="en-US" smtClean="0"/>
              <a:pPr>
                <a:defRPr/>
              </a:pPr>
              <a:t>10</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D19E5CFA-77C8-4B1F-A6C3-42471AAAD371}" type="slidenum">
              <a:rPr lang="en-US" smtClean="0"/>
              <a:pPr>
                <a:defRPr/>
              </a:pPr>
              <a:t>11</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D19E5CFA-77C8-4B1F-A6C3-42471AAAD371}" type="slidenum">
              <a:rPr lang="en-US" smtClean="0"/>
              <a:pPr>
                <a:defRPr/>
              </a:pPr>
              <a:t>12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544213AF-26F6-41FA-8D85-E2C5388D6E58}" type="datetimeFigureOut">
              <a:rPr lang="en-US" smtClean="0"/>
              <a:pPr/>
              <a:t>3/5/2012</a:t>
            </a:fld>
            <a:endParaRPr lang="en-US" dirty="0">
              <a:solidFill>
                <a:srgbClr val="FFFFFF"/>
              </a:solidFill>
            </a:endParaRPr>
          </a:p>
        </p:txBody>
      </p:sp>
      <p:sp>
        <p:nvSpPr>
          <p:cNvPr id="5" name="Footer Placeholder 4"/>
          <p:cNvSpPr>
            <a:spLocks noGrp="1"/>
          </p:cNvSpPr>
          <p:nvPr>
            <p:ph type="ftr" sz="quarter" idx="11"/>
          </p:nvPr>
        </p:nvSpPr>
        <p:spPr/>
        <p:txBody>
          <a:bodyPr/>
          <a:lstStyle/>
          <a:p>
            <a:endParaRPr kumimoji="0" lang="en-US">
              <a:solidFill>
                <a:schemeClr val="accent1">
                  <a:tint val="20000"/>
                </a:schemeClr>
              </a:solidFill>
            </a:endParaRPr>
          </a:p>
        </p:txBody>
      </p:sp>
      <p:sp>
        <p:nvSpPr>
          <p:cNvPr id="6" name="Slide Number Placeholder 5"/>
          <p:cNvSpPr>
            <a:spLocks noGrp="1"/>
          </p:cNvSpPr>
          <p:nvPr>
            <p:ph type="sldNum" sz="quarter" idx="12"/>
          </p:nvPr>
        </p:nvSpPr>
        <p:spPr/>
        <p:txBody>
          <a:bodyPr/>
          <a:lstStyle/>
          <a:p>
            <a:pPr>
              <a:defRPr/>
            </a:pPr>
            <a:fld id="{9534492C-E511-46D8-9675-E24A3BA01E7F}" type="slidenum">
              <a:rPr lang="en-US" smtClean="0"/>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71C7B61C-F52D-4D19-8220-79F82F60B2A0}"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08852F9E-B54C-4795-99A6-2CAB821A225D}"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pPr>
              <a:defRPr/>
            </a:pPr>
            <a:endParaRPr lang="en-US" dirty="0"/>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A33B0FC4-BAC0-49FF-8F70-157CE60F7E93}" type="slidenum">
              <a:rPr 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811783B8-37A1-4FF5-B432-D89008534411}" type="slidenum">
              <a:rPr lang="en-US" smtClean="0"/>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A38A8295-6D1A-48C2-B9A0-A51E6949C905}" type="slidenum">
              <a:rPr lang="en-US" smtClean="0"/>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F2F44F7F-A893-4A75-A093-92F1543FDDC0}" type="slidenum">
              <a:rPr lang="en-US" smtClean="0"/>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18309A0B-721F-4CC1-B42B-D3ED83EBB027}"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166363DF-3C87-4A43-B564-FC37FE00B311}"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A90EBCE7-D41E-480E-9D87-360F6526F574}" type="slidenum">
              <a:rPr lang="en-US" smtClean="0"/>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CAB7F13F-A60E-4F30-8A35-A715414F895D}" type="slidenum">
              <a:rPr lang="en-US" smtClean="0"/>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gi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gi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gi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F5FFE9FF-CEE8-4225-90A3-E005D1F36346}" type="slidenum">
              <a:rPr lang="en-US" smtClean="0"/>
              <a:pPr>
                <a:defRPr/>
              </a:pPr>
              <a:t>‹#›</a:t>
            </a:fld>
            <a:endParaRPr lang="en-US"/>
          </a:p>
        </p:txBody>
      </p:sp>
      <p:pic>
        <p:nvPicPr>
          <p:cNvPr id="7" name="Picture 7" descr="CIty view with AGO tagline.jpg"/>
          <p:cNvPicPr>
            <a:picLocks noChangeAspect="1"/>
          </p:cNvPicPr>
          <p:nvPr userDrawn="1"/>
        </p:nvPicPr>
        <p:blipFill>
          <a:blip r:embed="rId13" cstate="print"/>
          <a:stretch>
            <a:fillRect/>
          </a:stretch>
        </p:blipFill>
        <p:spPr bwMode="auto">
          <a:xfrm>
            <a:off x="457200" y="292600"/>
            <a:ext cx="8229600" cy="1317600"/>
          </a:xfrm>
          <a:prstGeom prst="rect">
            <a:avLst/>
          </a:prstGeom>
          <a:noFill/>
          <a:ln w="9525">
            <a:noFill/>
            <a:miter lim="800000"/>
            <a:headEnd/>
            <a:tailEnd/>
          </a:ln>
        </p:spPr>
      </p:pic>
      <p:grpSp>
        <p:nvGrpSpPr>
          <p:cNvPr id="8" name="Group 7"/>
          <p:cNvGrpSpPr/>
          <p:nvPr userDrawn="1"/>
        </p:nvGrpSpPr>
        <p:grpSpPr>
          <a:xfrm>
            <a:off x="457561" y="6310479"/>
            <a:ext cx="1980838" cy="457200"/>
            <a:chOff x="457561" y="6248400"/>
            <a:chExt cx="1980838" cy="457200"/>
          </a:xfrm>
        </p:grpSpPr>
        <p:pic>
          <p:nvPicPr>
            <p:cNvPr id="9" name="Picture 1" descr="C:\Users\ztso\Documents\Data\video\resources\AGO with box.gif"/>
            <p:cNvPicPr>
              <a:picLocks noChangeAspect="1" noChangeArrowheads="1"/>
            </p:cNvPicPr>
            <p:nvPr userDrawn="1"/>
          </p:nvPicPr>
          <p:blipFill>
            <a:blip r:embed="rId14" cstate="print"/>
            <a:srcRect/>
            <a:stretch>
              <a:fillRect/>
            </a:stretch>
          </p:blipFill>
          <p:spPr bwMode="auto">
            <a:xfrm>
              <a:off x="457561" y="6248400"/>
              <a:ext cx="533039" cy="457200"/>
            </a:xfrm>
            <a:prstGeom prst="rect">
              <a:avLst/>
            </a:prstGeom>
            <a:noFill/>
          </p:spPr>
        </p:pic>
        <p:pic>
          <p:nvPicPr>
            <p:cNvPr id="10" name="Picture 2" descr="C:\Users\ztso\Documents\Data\video\resources\AGO text-only.gif"/>
            <p:cNvPicPr>
              <a:picLocks noChangeAspect="1" noChangeArrowheads="1"/>
            </p:cNvPicPr>
            <p:nvPr userDrawn="1"/>
          </p:nvPicPr>
          <p:blipFill>
            <a:blip r:embed="rId15" cstate="print"/>
            <a:stretch>
              <a:fillRect/>
            </a:stretch>
          </p:blipFill>
          <p:spPr bwMode="auto">
            <a:xfrm>
              <a:off x="1066800" y="6400800"/>
              <a:ext cx="1371599" cy="249827"/>
            </a:xfrm>
            <a:prstGeom prst="rect">
              <a:avLst/>
            </a:prstGeom>
            <a:noFill/>
          </p:spPr>
        </p:pic>
      </p:grpSp>
    </p:spTree>
  </p:cSld>
  <p:clrMap bg1="lt1" tx1="dk1" bg2="lt2" tx2="dk2" accent1="accent1" accent2="accent2" accent3="accent3" accent4="accent4" accent5="accent5" accent6="accent6" hlink="hlink" folHlink="folHlink"/>
  <p:sldLayoutIdLst>
    <p:sldLayoutId id="2147484087" r:id="rId1"/>
    <p:sldLayoutId id="2147484088" r:id="rId2"/>
    <p:sldLayoutId id="2147484089" r:id="rId3"/>
    <p:sldLayoutId id="2147484090" r:id="rId4"/>
    <p:sldLayoutId id="2147484091" r:id="rId5"/>
    <p:sldLayoutId id="2147484092" r:id="rId6"/>
    <p:sldLayoutId id="2147484093" r:id="rId7"/>
    <p:sldLayoutId id="2147484094" r:id="rId8"/>
    <p:sldLayoutId id="2147484095" r:id="rId9"/>
    <p:sldLayoutId id="2147484096" r:id="rId10"/>
    <p:sldLayoutId id="214748409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 Id="rId5" Type="http://schemas.openxmlformats.org/officeDocument/2006/relationships/image" Target="../media/image5.jpeg"/><Relationship Id="rId4" Type="http://schemas.openxmlformats.org/officeDocument/2006/relationships/image" Target="../media/image11.jpeg"/></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ext Box 14"/>
          <p:cNvSpPr txBox="1">
            <a:spLocks noChangeArrowheads="1"/>
          </p:cNvSpPr>
          <p:nvPr/>
        </p:nvSpPr>
        <p:spPr bwMode="auto">
          <a:xfrm>
            <a:off x="381000" y="1325463"/>
            <a:ext cx="8229600" cy="4770537"/>
          </a:xfrm>
          <a:prstGeom prst="rect">
            <a:avLst/>
          </a:prstGeom>
          <a:noFill/>
          <a:ln w="9525">
            <a:noFill/>
            <a:miter lim="800000"/>
            <a:headEnd/>
            <a:tailEnd/>
          </a:ln>
        </p:spPr>
        <p:txBody>
          <a:bodyPr>
            <a:spAutoFit/>
          </a:bodyPr>
          <a:lstStyle/>
          <a:p>
            <a:pPr algn="ctr"/>
            <a:endParaRPr lang="en-US" sz="3600" b="1" dirty="0">
              <a:solidFill>
                <a:srgbClr val="000066"/>
              </a:solidFill>
              <a:latin typeface="Tahoma" pitchFamily="34" charset="0"/>
              <a:cs typeface="Tahoma" pitchFamily="34" charset="0"/>
            </a:endParaRPr>
          </a:p>
          <a:p>
            <a:pPr algn="ctr"/>
            <a:r>
              <a:rPr lang="en-US" sz="3200" b="1" dirty="0" smtClean="0">
                <a:solidFill>
                  <a:srgbClr val="000066"/>
                </a:solidFill>
                <a:latin typeface="Tahoma" pitchFamily="34" charset="0"/>
                <a:cs typeface="Tahoma" pitchFamily="34" charset="0"/>
              </a:rPr>
              <a:t>RELATIONSHIP BETWEEN </a:t>
            </a:r>
          </a:p>
          <a:p>
            <a:pPr algn="ctr"/>
            <a:r>
              <a:rPr lang="en-US" sz="3200" b="1" dirty="0" smtClean="0">
                <a:solidFill>
                  <a:srgbClr val="000066"/>
                </a:solidFill>
                <a:latin typeface="Tahoma" pitchFamily="34" charset="0"/>
                <a:cs typeface="Tahoma" pitchFamily="34" charset="0"/>
              </a:rPr>
              <a:t>PUBLIC ACCOUNTS COMMITTEE </a:t>
            </a:r>
          </a:p>
          <a:p>
            <a:pPr algn="ctr"/>
            <a:r>
              <a:rPr lang="en-US" sz="3200" b="1" dirty="0" smtClean="0">
                <a:solidFill>
                  <a:srgbClr val="000066"/>
                </a:solidFill>
                <a:latin typeface="Tahoma" pitchFamily="34" charset="0"/>
                <a:cs typeface="Tahoma" pitchFamily="34" charset="0"/>
              </a:rPr>
              <a:t> AND </a:t>
            </a:r>
          </a:p>
          <a:p>
            <a:pPr algn="ctr"/>
            <a:r>
              <a:rPr lang="en-US" sz="3200" b="1" dirty="0" smtClean="0">
                <a:solidFill>
                  <a:srgbClr val="000066"/>
                </a:solidFill>
                <a:latin typeface="Tahoma" pitchFamily="34" charset="0"/>
                <a:cs typeface="Tahoma" pitchFamily="34" charset="0"/>
              </a:rPr>
              <a:t>SUPREME AUDIT INSTITUTION </a:t>
            </a:r>
            <a:endParaRPr lang="en-US" sz="3200" b="1" dirty="0">
              <a:solidFill>
                <a:srgbClr val="000066"/>
              </a:solidFill>
              <a:latin typeface="Tahoma" pitchFamily="34" charset="0"/>
              <a:cs typeface="Tahoma" pitchFamily="34" charset="0"/>
            </a:endParaRPr>
          </a:p>
          <a:p>
            <a:pPr algn="ctr"/>
            <a:endParaRPr lang="en-US" sz="3600" b="1" dirty="0">
              <a:solidFill>
                <a:srgbClr val="000099"/>
              </a:solidFill>
              <a:latin typeface="Tahoma" pitchFamily="34" charset="0"/>
              <a:cs typeface="Tahoma" pitchFamily="34" charset="0"/>
            </a:endParaRPr>
          </a:p>
          <a:p>
            <a:pPr algn="ctr"/>
            <a:r>
              <a:rPr lang="en-US" sz="2800" b="1" dirty="0" smtClean="0">
                <a:latin typeface="Tahoma" pitchFamily="34" charset="0"/>
                <a:cs typeface="Tahoma" pitchFamily="34" charset="0"/>
              </a:rPr>
              <a:t>Singapore SAI’s </a:t>
            </a:r>
            <a:r>
              <a:rPr lang="en-US" sz="2800" b="1" dirty="0">
                <a:latin typeface="Tahoma" pitchFamily="34" charset="0"/>
                <a:cs typeface="Tahoma" pitchFamily="34" charset="0"/>
              </a:rPr>
              <a:t>Perspective</a:t>
            </a:r>
          </a:p>
          <a:p>
            <a:pPr algn="ctr"/>
            <a:endParaRPr lang="en-US" sz="2800" b="1" dirty="0">
              <a:latin typeface="Tahoma" pitchFamily="34" charset="0"/>
              <a:cs typeface="Tahoma" pitchFamily="34" charset="0"/>
            </a:endParaRPr>
          </a:p>
          <a:p>
            <a:pPr algn="ctr"/>
            <a:r>
              <a:rPr lang="en-US" sz="1600" b="1" dirty="0" smtClean="0">
                <a:latin typeface="Tahoma" pitchFamily="34" charset="0"/>
                <a:cs typeface="Tahoma" pitchFamily="34" charset="0"/>
              </a:rPr>
              <a:t>6 </a:t>
            </a:r>
            <a:r>
              <a:rPr lang="en-US" sz="1600" b="1" dirty="0">
                <a:latin typeface="Tahoma" pitchFamily="34" charset="0"/>
                <a:cs typeface="Tahoma" pitchFamily="34" charset="0"/>
              </a:rPr>
              <a:t>– </a:t>
            </a:r>
            <a:r>
              <a:rPr lang="en-US" sz="1600" b="1" dirty="0" smtClean="0">
                <a:latin typeface="Tahoma" pitchFamily="34" charset="0"/>
                <a:cs typeface="Tahoma" pitchFamily="34" charset="0"/>
              </a:rPr>
              <a:t>7 MARCH 2012</a:t>
            </a:r>
            <a:endParaRPr lang="en-US" sz="1600" b="1" dirty="0">
              <a:latin typeface="Tahoma" pitchFamily="34" charset="0"/>
              <a:cs typeface="Tahoma" pitchFamily="34" charset="0"/>
            </a:endParaRPr>
          </a:p>
          <a:p>
            <a:pPr algn="ctr"/>
            <a:endParaRPr lang="en-US" sz="1600" b="1" dirty="0">
              <a:latin typeface="Tahoma" pitchFamily="34" charset="0"/>
              <a:cs typeface="Tahoma" pitchFamily="34" charset="0"/>
            </a:endParaRPr>
          </a:p>
          <a:p>
            <a:pPr algn="ctr"/>
            <a:r>
              <a:rPr lang="en-US" sz="1600" b="1" dirty="0" smtClean="0">
                <a:latin typeface="Tahoma" pitchFamily="34" charset="0"/>
                <a:cs typeface="Tahoma" pitchFamily="34" charset="0"/>
              </a:rPr>
              <a:t>NILAI, MALAYSIA</a:t>
            </a:r>
            <a:endParaRPr lang="en-US" sz="1600" b="1" dirty="0">
              <a:latin typeface="Tahoma" pitchFamily="34" charset="0"/>
              <a:cs typeface="Tahoma" pitchFamily="34" charset="0"/>
            </a:endParaRPr>
          </a:p>
        </p:txBody>
      </p:sp>
    </p:spTree>
  </p:cSld>
  <p:clrMapOvr>
    <a:masterClrMapping/>
  </p:clrMapOvr>
  <p:transition advClick="0"/>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3" name="Slide Number Placeholder 3"/>
          <p:cNvSpPr>
            <a:spLocks noGrp="1"/>
          </p:cNvSpPr>
          <p:nvPr>
            <p:ph type="sldNum" sz="quarter" idx="12"/>
          </p:nvPr>
        </p:nvSpPr>
        <p:spPr>
          <a:noFill/>
        </p:spPr>
        <p:txBody>
          <a:bodyPr/>
          <a:lstStyle/>
          <a:p>
            <a:fld id="{1FBD6EED-6E55-4340-8643-232C76700037}" type="slidenum">
              <a:rPr lang="en-US" smtClean="0"/>
              <a:pPr/>
              <a:t>10</a:t>
            </a:fld>
            <a:endParaRPr lang="en-US" dirty="0" smtClean="0"/>
          </a:p>
        </p:txBody>
      </p:sp>
      <p:sp>
        <p:nvSpPr>
          <p:cNvPr id="12" name="Text Box 8"/>
          <p:cNvSpPr txBox="1">
            <a:spLocks noChangeArrowheads="1"/>
          </p:cNvSpPr>
          <p:nvPr/>
        </p:nvSpPr>
        <p:spPr bwMode="auto">
          <a:xfrm>
            <a:off x="228600" y="1905000"/>
            <a:ext cx="8301309" cy="2339102"/>
          </a:xfrm>
          <a:prstGeom prst="rect">
            <a:avLst/>
          </a:prstGeom>
          <a:noFill/>
          <a:ln w="9525">
            <a:noFill/>
            <a:miter lim="800000"/>
            <a:headEnd/>
            <a:tailEnd/>
          </a:ln>
          <a:effectLst/>
          <a:scene3d>
            <a:camera prst="orthographicFront"/>
            <a:lightRig rig="threePt" dir="t"/>
          </a:scene3d>
          <a:sp3d>
            <a:bevelT w="88900" prst="angle"/>
            <a:bevelB prst="angle"/>
          </a:sp3d>
        </p:spPr>
        <p:txBody>
          <a:bodyPr wrap="square">
            <a:spAutoFit/>
          </a:bodyPr>
          <a:lstStyle/>
          <a:p>
            <a:pPr marL="571500" indent="-571500">
              <a:spcBef>
                <a:spcPts val="600"/>
              </a:spcBef>
              <a:spcAft>
                <a:spcPts val="600"/>
              </a:spcAft>
              <a:defRPr/>
            </a:pPr>
            <a:r>
              <a:rPr lang="en-US" sz="2800" dirty="0" smtClean="0">
                <a:solidFill>
                  <a:schemeClr val="tx2"/>
                </a:solidFill>
                <a:effectLst>
                  <a:outerShdw blurRad="38100" dist="38100" dir="2700000" algn="tl">
                    <a:srgbClr val="C0C0C0"/>
                  </a:outerShdw>
                </a:effectLst>
                <a:latin typeface="Tahoma" pitchFamily="34" charset="0"/>
                <a:ea typeface="ヒラギノ角ゴ Pro W3"/>
                <a:cs typeface="Tahoma" pitchFamily="34" charset="0"/>
              </a:rPr>
              <a:t> (</a:t>
            </a:r>
            <a:r>
              <a:rPr lang="en-US" sz="2800" dirty="0" err="1" smtClean="0">
                <a:solidFill>
                  <a:schemeClr val="tx2"/>
                </a:solidFill>
                <a:effectLst>
                  <a:outerShdw blurRad="38100" dist="38100" dir="2700000" algn="tl">
                    <a:srgbClr val="C0C0C0"/>
                  </a:outerShdw>
                </a:effectLst>
                <a:latin typeface="Tahoma" pitchFamily="34" charset="0"/>
                <a:ea typeface="ヒラギノ角ゴ Pro W3"/>
                <a:cs typeface="Tahoma" pitchFamily="34" charset="0"/>
              </a:rPr>
              <a:t>i</a:t>
            </a:r>
            <a:r>
              <a:rPr lang="en-US" sz="2800" dirty="0" smtClean="0">
                <a:solidFill>
                  <a:schemeClr val="tx2"/>
                </a:solidFill>
                <a:effectLst>
                  <a:outerShdw blurRad="38100" dist="38100" dir="2700000" algn="tl">
                    <a:srgbClr val="C0C0C0"/>
                  </a:outerShdw>
                </a:effectLst>
                <a:latin typeface="Tahoma" pitchFamily="34" charset="0"/>
                <a:ea typeface="ヒラギノ角ゴ Pro W3"/>
                <a:cs typeface="Tahoma" pitchFamily="34" charset="0"/>
              </a:rPr>
              <a:t>) Good Research and Analysis Support</a:t>
            </a:r>
          </a:p>
          <a:p>
            <a:pPr lvl="1">
              <a:spcBef>
                <a:spcPts val="600"/>
              </a:spcBef>
              <a:spcAft>
                <a:spcPts val="600"/>
              </a:spcAft>
              <a:buFont typeface="Arial" pitchFamily="34" charset="0"/>
              <a:buChar char="•"/>
              <a:defRPr/>
            </a:pPr>
            <a:r>
              <a:rPr lang="en-US" sz="2800" dirty="0" smtClean="0">
                <a:solidFill>
                  <a:schemeClr val="tx2"/>
                </a:solidFill>
                <a:effectLst>
                  <a:outerShdw blurRad="38100" dist="38100" dir="2700000" algn="tl">
                    <a:srgbClr val="C0C0C0"/>
                  </a:outerShdw>
                </a:effectLst>
                <a:latin typeface="Tahoma" pitchFamily="34" charset="0"/>
                <a:ea typeface="ヒラギノ角ゴ Pro W3"/>
                <a:cs typeface="Tahoma" pitchFamily="34" charset="0"/>
              </a:rPr>
              <a:t> </a:t>
            </a:r>
            <a:r>
              <a:rPr lang="en-US" sz="2900" i="1" dirty="0" smtClean="0">
                <a:solidFill>
                  <a:srgbClr val="172185"/>
                </a:solidFill>
                <a:effectLst>
                  <a:outerShdw blurRad="38100" dist="38100" dir="2700000" algn="tl">
                    <a:srgbClr val="C0C0C0"/>
                  </a:outerShdw>
                </a:effectLst>
                <a:latin typeface="Calibri" pitchFamily="34" charset="0"/>
                <a:ea typeface="ヒラギノ角ゴ Pro W3"/>
                <a:cs typeface="Tahoma" pitchFamily="34" charset="0"/>
              </a:rPr>
              <a:t>PAC having no staff on its own</a:t>
            </a:r>
          </a:p>
          <a:p>
            <a:pPr lvl="1">
              <a:spcBef>
                <a:spcPts val="600"/>
              </a:spcBef>
              <a:spcAft>
                <a:spcPts val="600"/>
              </a:spcAft>
              <a:buFont typeface="Arial" pitchFamily="34" charset="0"/>
              <a:buChar char="•"/>
              <a:defRPr/>
            </a:pPr>
            <a:r>
              <a:rPr lang="en-US" sz="2900" i="1" dirty="0" smtClean="0">
                <a:solidFill>
                  <a:srgbClr val="172185"/>
                </a:solidFill>
                <a:effectLst>
                  <a:outerShdw blurRad="38100" dist="38100" dir="2700000" algn="tl">
                    <a:srgbClr val="C0C0C0"/>
                  </a:outerShdw>
                </a:effectLst>
                <a:latin typeface="Calibri" pitchFamily="34" charset="0"/>
                <a:ea typeface="ヒラギノ角ゴ Pro W3"/>
                <a:cs typeface="Tahoma" pitchFamily="34" charset="0"/>
              </a:rPr>
              <a:t> Depends on SAI for research </a:t>
            </a:r>
          </a:p>
          <a:p>
            <a:pPr lvl="1">
              <a:spcBef>
                <a:spcPts val="600"/>
              </a:spcBef>
              <a:spcAft>
                <a:spcPts val="600"/>
              </a:spcAft>
              <a:buFont typeface="Arial" pitchFamily="34" charset="0"/>
              <a:buChar char="•"/>
              <a:defRPr/>
            </a:pPr>
            <a:r>
              <a:rPr lang="en-US" sz="2900" i="1" dirty="0" smtClean="0">
                <a:solidFill>
                  <a:srgbClr val="172185"/>
                </a:solidFill>
                <a:effectLst>
                  <a:outerShdw blurRad="38100" dist="38100" dir="2700000" algn="tl">
                    <a:srgbClr val="C0C0C0"/>
                  </a:outerShdw>
                </a:effectLst>
                <a:latin typeface="Calibri" pitchFamily="34" charset="0"/>
                <a:ea typeface="ヒラギノ角ゴ Pro W3"/>
                <a:cs typeface="Tahoma" pitchFamily="34" charset="0"/>
              </a:rPr>
              <a:t> SAI possesses research &amp; analysis capability </a:t>
            </a:r>
            <a:endParaRPr lang="en-US" sz="2900" dirty="0" smtClean="0">
              <a:solidFill>
                <a:srgbClr val="172185"/>
              </a:solidFill>
              <a:effectLst>
                <a:outerShdw blurRad="38100" dist="38100" dir="2700000" algn="tl">
                  <a:srgbClr val="C0C0C0"/>
                </a:outerShdw>
              </a:effectLst>
              <a:latin typeface="Calibri" pitchFamily="34" charset="0"/>
              <a:ea typeface="ヒラギノ角ゴ Pro W3"/>
              <a:cs typeface="Tahoma" pitchFamily="34" charset="0"/>
            </a:endParaRPr>
          </a:p>
        </p:txBody>
      </p:sp>
      <p:pic>
        <p:nvPicPr>
          <p:cNvPr id="5" name="Picture 17"/>
          <p:cNvPicPr>
            <a:picLocks noChangeAspect="1" noChangeArrowheads="1"/>
          </p:cNvPicPr>
          <p:nvPr/>
        </p:nvPicPr>
        <p:blipFill>
          <a:blip r:embed="rId3" cstate="print"/>
          <a:srcRect l="13750" t="53000" r="14999" b="14999"/>
          <a:stretch>
            <a:fillRect/>
          </a:stretch>
        </p:blipFill>
        <p:spPr bwMode="auto">
          <a:xfrm>
            <a:off x="0" y="4648200"/>
            <a:ext cx="9144000" cy="2209800"/>
          </a:xfrm>
          <a:prstGeom prst="rect">
            <a:avLst/>
          </a:prstGeom>
          <a:noFill/>
          <a:ln w="9525">
            <a:noFill/>
            <a:miter lim="800000"/>
            <a:headEnd/>
            <a:tailEnd/>
          </a:ln>
        </p:spPr>
      </p:pic>
    </p:spTree>
  </p:cSld>
  <p:clrMapOvr>
    <a:masterClrMapping/>
  </p:clrMapOvr>
  <p:transition spd="slow"/>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3" name="Slide Number Placeholder 3"/>
          <p:cNvSpPr>
            <a:spLocks noGrp="1"/>
          </p:cNvSpPr>
          <p:nvPr>
            <p:ph type="sldNum" sz="quarter" idx="12"/>
          </p:nvPr>
        </p:nvSpPr>
        <p:spPr>
          <a:noFill/>
        </p:spPr>
        <p:txBody>
          <a:bodyPr/>
          <a:lstStyle/>
          <a:p>
            <a:fld id="{1FBD6EED-6E55-4340-8643-232C76700037}" type="slidenum">
              <a:rPr lang="en-US" smtClean="0"/>
              <a:pPr/>
              <a:t>11</a:t>
            </a:fld>
            <a:endParaRPr lang="en-US" dirty="0" smtClean="0"/>
          </a:p>
        </p:txBody>
      </p:sp>
      <p:sp>
        <p:nvSpPr>
          <p:cNvPr id="12" name="Text Box 8"/>
          <p:cNvSpPr txBox="1">
            <a:spLocks noChangeArrowheads="1"/>
          </p:cNvSpPr>
          <p:nvPr/>
        </p:nvSpPr>
        <p:spPr bwMode="auto">
          <a:xfrm>
            <a:off x="304800" y="1981200"/>
            <a:ext cx="8301309" cy="1738938"/>
          </a:xfrm>
          <a:prstGeom prst="rect">
            <a:avLst/>
          </a:prstGeom>
          <a:noFill/>
          <a:ln w="9525">
            <a:noFill/>
            <a:miter lim="800000"/>
            <a:headEnd/>
            <a:tailEnd/>
          </a:ln>
          <a:effectLst/>
          <a:scene3d>
            <a:camera prst="orthographicFront"/>
            <a:lightRig rig="threePt" dir="t"/>
          </a:scene3d>
          <a:sp3d>
            <a:bevelT w="88900" prst="angle"/>
            <a:bevelB prst="angle"/>
          </a:sp3d>
        </p:spPr>
        <p:txBody>
          <a:bodyPr wrap="square">
            <a:spAutoFit/>
          </a:bodyPr>
          <a:lstStyle/>
          <a:p>
            <a:pPr>
              <a:spcBef>
                <a:spcPts val="600"/>
              </a:spcBef>
              <a:spcAft>
                <a:spcPts val="600"/>
              </a:spcAft>
              <a:defRPr/>
            </a:pPr>
            <a:r>
              <a:rPr lang="en-US" sz="2800" dirty="0" smtClean="0">
                <a:solidFill>
                  <a:schemeClr val="tx2"/>
                </a:solidFill>
                <a:effectLst>
                  <a:outerShdw blurRad="38100" dist="38100" dir="2700000" algn="tl">
                    <a:srgbClr val="C0C0C0"/>
                  </a:outerShdw>
                </a:effectLst>
                <a:latin typeface="Tahoma" pitchFamily="34" charset="0"/>
                <a:ea typeface="ヒラギノ角ゴ Pro W3"/>
                <a:cs typeface="Tahoma" pitchFamily="34" charset="0"/>
              </a:rPr>
              <a:t> (ii) Focused Enquiry</a:t>
            </a:r>
          </a:p>
          <a:p>
            <a:pPr lvl="1">
              <a:spcBef>
                <a:spcPts val="600"/>
              </a:spcBef>
              <a:spcAft>
                <a:spcPts val="600"/>
              </a:spcAft>
              <a:buFont typeface="Arial" pitchFamily="34" charset="0"/>
              <a:buChar char="•"/>
              <a:defRPr/>
            </a:pPr>
            <a:r>
              <a:rPr lang="en-US" sz="3000" i="1" dirty="0" smtClean="0">
                <a:solidFill>
                  <a:srgbClr val="172185"/>
                </a:solidFill>
                <a:effectLst>
                  <a:outerShdw blurRad="38100" dist="38100" dir="2700000" algn="tl">
                    <a:srgbClr val="C0C0C0"/>
                  </a:outerShdw>
                </a:effectLst>
                <a:latin typeface="Calibri" pitchFamily="34" charset="0"/>
                <a:ea typeface="ヒラギノ角ゴ Pro W3"/>
                <a:cs typeface="Tahoma" pitchFamily="34" charset="0"/>
              </a:rPr>
              <a:t> Need for </a:t>
            </a:r>
            <a:r>
              <a:rPr lang="en-US" sz="2900" i="1" dirty="0" smtClean="0">
                <a:solidFill>
                  <a:srgbClr val="172185"/>
                </a:solidFill>
                <a:effectLst>
                  <a:outerShdw blurRad="38100" dist="38100" dir="2700000" algn="tl">
                    <a:srgbClr val="C0C0C0"/>
                  </a:outerShdw>
                </a:effectLst>
                <a:latin typeface="Calibri" pitchFamily="34" charset="0"/>
                <a:ea typeface="ヒラギノ角ゴ Pro W3"/>
                <a:cs typeface="Tahoma" pitchFamily="34" charset="0"/>
              </a:rPr>
              <a:t>PAC to formulate incisive enquiries</a:t>
            </a:r>
          </a:p>
          <a:p>
            <a:pPr lvl="1">
              <a:spcBef>
                <a:spcPts val="600"/>
              </a:spcBef>
              <a:spcAft>
                <a:spcPts val="600"/>
              </a:spcAft>
              <a:buFont typeface="Arial" pitchFamily="34" charset="0"/>
              <a:buChar char="•"/>
              <a:defRPr/>
            </a:pPr>
            <a:r>
              <a:rPr lang="en-US" sz="2900" i="1" dirty="0" smtClean="0">
                <a:solidFill>
                  <a:srgbClr val="172185"/>
                </a:solidFill>
                <a:effectLst>
                  <a:outerShdw blurRad="38100" dist="38100" dir="2700000" algn="tl">
                    <a:srgbClr val="C0C0C0"/>
                  </a:outerShdw>
                </a:effectLst>
                <a:latin typeface="Calibri" pitchFamily="34" charset="0"/>
                <a:ea typeface="ヒラギノ角ゴ Pro W3"/>
                <a:cs typeface="Tahoma" pitchFamily="34" charset="0"/>
              </a:rPr>
              <a:t> SAI supports with research, insights &amp; information</a:t>
            </a:r>
          </a:p>
        </p:txBody>
      </p:sp>
      <p:pic>
        <p:nvPicPr>
          <p:cNvPr id="5" name="Picture 17"/>
          <p:cNvPicPr>
            <a:picLocks noChangeAspect="1" noChangeArrowheads="1"/>
          </p:cNvPicPr>
          <p:nvPr/>
        </p:nvPicPr>
        <p:blipFill>
          <a:blip r:embed="rId3" cstate="print"/>
          <a:srcRect l="13750" t="53000" r="14999" b="14999"/>
          <a:stretch>
            <a:fillRect/>
          </a:stretch>
        </p:blipFill>
        <p:spPr bwMode="auto">
          <a:xfrm>
            <a:off x="0" y="4648200"/>
            <a:ext cx="9144000" cy="2209800"/>
          </a:xfrm>
          <a:prstGeom prst="rect">
            <a:avLst/>
          </a:prstGeom>
          <a:noFill/>
          <a:ln w="9525">
            <a:noFill/>
            <a:miter lim="800000"/>
            <a:headEnd/>
            <a:tailEnd/>
          </a:ln>
        </p:spPr>
      </p:pic>
    </p:spTree>
  </p:cSld>
  <p:clrMapOvr>
    <a:masterClrMapping/>
  </p:clrMapOvr>
  <p:transition spd="slow"/>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3" name="Slide Number Placeholder 3"/>
          <p:cNvSpPr>
            <a:spLocks noGrp="1"/>
          </p:cNvSpPr>
          <p:nvPr>
            <p:ph type="sldNum" sz="quarter" idx="12"/>
          </p:nvPr>
        </p:nvSpPr>
        <p:spPr>
          <a:noFill/>
        </p:spPr>
        <p:txBody>
          <a:bodyPr/>
          <a:lstStyle/>
          <a:p>
            <a:fld id="{1FBD6EED-6E55-4340-8643-232C76700037}" type="slidenum">
              <a:rPr lang="en-US" smtClean="0"/>
              <a:pPr/>
              <a:t>12</a:t>
            </a:fld>
            <a:endParaRPr lang="en-US" dirty="0" smtClean="0"/>
          </a:p>
        </p:txBody>
      </p:sp>
      <p:sp>
        <p:nvSpPr>
          <p:cNvPr id="12" name="Text Box 8"/>
          <p:cNvSpPr txBox="1">
            <a:spLocks noChangeArrowheads="1"/>
          </p:cNvSpPr>
          <p:nvPr/>
        </p:nvSpPr>
        <p:spPr bwMode="auto">
          <a:xfrm>
            <a:off x="304800" y="1905000"/>
            <a:ext cx="8301309" cy="2923877"/>
          </a:xfrm>
          <a:prstGeom prst="rect">
            <a:avLst/>
          </a:prstGeom>
          <a:noFill/>
          <a:ln w="9525">
            <a:noFill/>
            <a:miter lim="800000"/>
            <a:headEnd/>
            <a:tailEnd/>
          </a:ln>
          <a:effectLst/>
          <a:scene3d>
            <a:camera prst="orthographicFront"/>
            <a:lightRig rig="threePt" dir="t"/>
          </a:scene3d>
          <a:sp3d>
            <a:bevelT w="88900" prst="angle"/>
            <a:bevelB prst="angle"/>
          </a:sp3d>
        </p:spPr>
        <p:txBody>
          <a:bodyPr wrap="square">
            <a:spAutoFit/>
          </a:bodyPr>
          <a:lstStyle/>
          <a:p>
            <a:pPr>
              <a:spcBef>
                <a:spcPts val="600"/>
              </a:spcBef>
              <a:spcAft>
                <a:spcPts val="600"/>
              </a:spcAft>
              <a:defRPr/>
            </a:pPr>
            <a:r>
              <a:rPr lang="en-US" sz="2800" dirty="0" smtClean="0">
                <a:solidFill>
                  <a:schemeClr val="tx2"/>
                </a:solidFill>
                <a:effectLst>
                  <a:outerShdw blurRad="38100" dist="38100" dir="2700000" algn="tl">
                    <a:srgbClr val="C0C0C0"/>
                  </a:outerShdw>
                </a:effectLst>
                <a:latin typeface="Tahoma" pitchFamily="34" charset="0"/>
                <a:ea typeface="ヒラギノ角ゴ Pro W3"/>
                <a:cs typeface="Tahoma" pitchFamily="34" charset="0"/>
              </a:rPr>
              <a:t> (iii) Effective Preparation of PAC Report</a:t>
            </a:r>
          </a:p>
          <a:p>
            <a:pPr marL="723900" lvl="1">
              <a:spcBef>
                <a:spcPts val="600"/>
              </a:spcBef>
              <a:spcAft>
                <a:spcPts val="600"/>
              </a:spcAft>
              <a:buFont typeface="Arial" pitchFamily="34" charset="0"/>
              <a:buChar char="•"/>
              <a:defRPr/>
            </a:pPr>
            <a:r>
              <a:rPr lang="en-US" sz="2800" dirty="0" smtClean="0">
                <a:solidFill>
                  <a:schemeClr val="tx2"/>
                </a:solidFill>
                <a:effectLst>
                  <a:outerShdw blurRad="38100" dist="38100" dir="2700000" algn="tl">
                    <a:srgbClr val="C0C0C0"/>
                  </a:outerShdw>
                </a:effectLst>
                <a:latin typeface="Tahoma" pitchFamily="34" charset="0"/>
                <a:ea typeface="ヒラギノ角ゴ Pro W3"/>
                <a:cs typeface="Tahoma" pitchFamily="34" charset="0"/>
              </a:rPr>
              <a:t> SAI assists initial drafts </a:t>
            </a:r>
          </a:p>
          <a:p>
            <a:pPr marL="1077913" lvl="2">
              <a:spcBef>
                <a:spcPts val="600"/>
              </a:spcBef>
              <a:spcAft>
                <a:spcPts val="600"/>
              </a:spcAft>
              <a:buFont typeface="Arial" pitchFamily="34" charset="0"/>
              <a:buChar char="•"/>
              <a:defRPr/>
            </a:pPr>
            <a:r>
              <a:rPr lang="en-US" sz="3000" i="1" dirty="0" smtClean="0">
                <a:solidFill>
                  <a:srgbClr val="172185"/>
                </a:solidFill>
                <a:effectLst>
                  <a:outerShdw blurRad="38100" dist="38100" dir="2700000" algn="tl">
                    <a:srgbClr val="C0C0C0"/>
                  </a:outerShdw>
                </a:effectLst>
                <a:latin typeface="Calibri" pitchFamily="34" charset="0"/>
                <a:ea typeface="ヒラギノ角ゴ Pro W3"/>
                <a:cs typeface="Tahoma" pitchFamily="34" charset="0"/>
              </a:rPr>
              <a:t> f</a:t>
            </a:r>
            <a:r>
              <a:rPr lang="en-US" sz="2900" i="1" dirty="0" smtClean="0">
                <a:solidFill>
                  <a:srgbClr val="172185"/>
                </a:solidFill>
                <a:effectLst>
                  <a:outerShdw blurRad="38100" dist="38100" dir="2700000" algn="tl">
                    <a:srgbClr val="C0C0C0"/>
                  </a:outerShdw>
                </a:effectLst>
                <a:latin typeface="Calibri" pitchFamily="34" charset="0"/>
                <a:ea typeface="ヒラギノ角ゴ Pro W3"/>
                <a:cs typeface="Tahoma" pitchFamily="34" charset="0"/>
              </a:rPr>
              <a:t>amiliar with technicalities of issues</a:t>
            </a:r>
          </a:p>
          <a:p>
            <a:pPr marL="1077913" lvl="2">
              <a:spcBef>
                <a:spcPts val="600"/>
              </a:spcBef>
              <a:spcAft>
                <a:spcPts val="600"/>
              </a:spcAft>
              <a:buFont typeface="Arial" pitchFamily="34" charset="0"/>
              <a:buChar char="•"/>
              <a:defRPr/>
            </a:pPr>
            <a:r>
              <a:rPr lang="en-US" sz="2900" i="1" dirty="0" smtClean="0">
                <a:solidFill>
                  <a:srgbClr val="172185"/>
                </a:solidFill>
                <a:effectLst>
                  <a:outerShdw blurRad="38100" dist="38100" dir="2700000" algn="tl">
                    <a:srgbClr val="C0C0C0"/>
                  </a:outerShdw>
                </a:effectLst>
                <a:latin typeface="Calibri" pitchFamily="34" charset="0"/>
                <a:ea typeface="ヒラギノ角ゴ Pro W3"/>
                <a:cs typeface="Tahoma" pitchFamily="34" charset="0"/>
              </a:rPr>
              <a:t> permanent witness in PAC’s meetings</a:t>
            </a:r>
          </a:p>
          <a:p>
            <a:pPr lvl="1">
              <a:spcBef>
                <a:spcPts val="600"/>
              </a:spcBef>
              <a:spcAft>
                <a:spcPts val="600"/>
              </a:spcAft>
              <a:defRPr/>
            </a:pPr>
            <a:r>
              <a:rPr lang="en-US" sz="2900" i="1" dirty="0" smtClean="0">
                <a:solidFill>
                  <a:srgbClr val="172185"/>
                </a:solidFill>
                <a:effectLst>
                  <a:outerShdw blurRad="38100" dist="38100" dir="2700000" algn="tl">
                    <a:srgbClr val="C0C0C0"/>
                  </a:outerShdw>
                </a:effectLst>
                <a:latin typeface="Calibri" pitchFamily="34" charset="0"/>
                <a:ea typeface="ヒラギノ角ゴ Pro W3"/>
                <a:cs typeface="Tahoma" pitchFamily="34" charset="0"/>
              </a:rPr>
              <a:t> </a:t>
            </a:r>
          </a:p>
        </p:txBody>
      </p:sp>
      <p:pic>
        <p:nvPicPr>
          <p:cNvPr id="4" name="Picture 17"/>
          <p:cNvPicPr>
            <a:picLocks noChangeAspect="1" noChangeArrowheads="1"/>
          </p:cNvPicPr>
          <p:nvPr/>
        </p:nvPicPr>
        <p:blipFill>
          <a:blip r:embed="rId3" cstate="print"/>
          <a:srcRect l="13750" t="53000" r="14999" b="14999"/>
          <a:stretch>
            <a:fillRect/>
          </a:stretch>
        </p:blipFill>
        <p:spPr bwMode="auto">
          <a:xfrm>
            <a:off x="0" y="4648200"/>
            <a:ext cx="9144000" cy="2209800"/>
          </a:xfrm>
          <a:prstGeom prst="rect">
            <a:avLst/>
          </a:prstGeom>
          <a:noFill/>
          <a:ln w="9525">
            <a:noFill/>
            <a:miter lim="800000"/>
            <a:headEnd/>
            <a:tailEnd/>
          </a:ln>
        </p:spPr>
      </p:pic>
    </p:spTree>
  </p:cSld>
  <p:clrMapOvr>
    <a:masterClrMapping/>
  </p:clrMapOvr>
  <p:transition spd="slow"/>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3" name="Slide Number Placeholder 3"/>
          <p:cNvSpPr>
            <a:spLocks noGrp="1"/>
          </p:cNvSpPr>
          <p:nvPr>
            <p:ph type="sldNum" sz="quarter" idx="12"/>
          </p:nvPr>
        </p:nvSpPr>
        <p:spPr>
          <a:noFill/>
        </p:spPr>
        <p:txBody>
          <a:bodyPr/>
          <a:lstStyle/>
          <a:p>
            <a:fld id="{1FBD6EED-6E55-4340-8643-232C76700037}" type="slidenum">
              <a:rPr lang="en-US" smtClean="0"/>
              <a:pPr/>
              <a:t>13</a:t>
            </a:fld>
            <a:endParaRPr lang="en-US" dirty="0" smtClean="0"/>
          </a:p>
        </p:txBody>
      </p:sp>
      <p:sp>
        <p:nvSpPr>
          <p:cNvPr id="12" name="Text Box 8"/>
          <p:cNvSpPr txBox="1">
            <a:spLocks noChangeArrowheads="1"/>
          </p:cNvSpPr>
          <p:nvPr/>
        </p:nvSpPr>
        <p:spPr bwMode="auto">
          <a:xfrm>
            <a:off x="381000" y="1981200"/>
            <a:ext cx="8301309" cy="3831818"/>
          </a:xfrm>
          <a:prstGeom prst="rect">
            <a:avLst/>
          </a:prstGeom>
          <a:noFill/>
          <a:ln w="9525">
            <a:noFill/>
            <a:miter lim="800000"/>
            <a:headEnd/>
            <a:tailEnd/>
          </a:ln>
          <a:effectLst/>
          <a:scene3d>
            <a:camera prst="orthographicFront"/>
            <a:lightRig rig="threePt" dir="t"/>
          </a:scene3d>
          <a:sp3d>
            <a:bevelT w="88900" prst="angle"/>
            <a:bevelB prst="angle"/>
          </a:sp3d>
        </p:spPr>
        <p:txBody>
          <a:bodyPr wrap="square">
            <a:spAutoFit/>
          </a:bodyPr>
          <a:lstStyle/>
          <a:p>
            <a:pPr>
              <a:spcBef>
                <a:spcPts val="600"/>
              </a:spcBef>
              <a:spcAft>
                <a:spcPts val="600"/>
              </a:spcAft>
              <a:defRPr/>
            </a:pPr>
            <a:r>
              <a:rPr lang="en-US" sz="2800" dirty="0" smtClean="0">
                <a:solidFill>
                  <a:schemeClr val="tx2"/>
                </a:solidFill>
                <a:effectLst>
                  <a:outerShdw blurRad="38100" dist="38100" dir="2700000" algn="tl">
                    <a:srgbClr val="C0C0C0"/>
                  </a:outerShdw>
                </a:effectLst>
                <a:latin typeface="Tahoma" pitchFamily="34" charset="0"/>
                <a:ea typeface="ヒラギノ角ゴ Pro W3"/>
                <a:cs typeface="Tahoma" pitchFamily="34" charset="0"/>
              </a:rPr>
              <a:t> (iv) Implementing PAC’s Recommendation</a:t>
            </a:r>
          </a:p>
          <a:p>
            <a:pPr marL="627063" lvl="1" indent="-169863">
              <a:spcBef>
                <a:spcPts val="600"/>
              </a:spcBef>
              <a:spcAft>
                <a:spcPts val="600"/>
              </a:spcAft>
              <a:buFont typeface="Arial" pitchFamily="34" charset="0"/>
              <a:buChar char="•"/>
              <a:defRPr/>
            </a:pPr>
            <a:r>
              <a:rPr lang="en-US" sz="3000" i="1" dirty="0" smtClean="0">
                <a:solidFill>
                  <a:srgbClr val="172185"/>
                </a:solidFill>
                <a:effectLst>
                  <a:outerShdw blurRad="38100" dist="38100" dir="2700000" algn="tl">
                    <a:srgbClr val="C0C0C0"/>
                  </a:outerShdw>
                </a:effectLst>
                <a:latin typeface="Calibri" pitchFamily="34" charset="0"/>
                <a:ea typeface="ヒラギノ角ゴ Pro W3"/>
                <a:cs typeface="Tahoma" pitchFamily="34" charset="0"/>
              </a:rPr>
              <a:t> S</a:t>
            </a:r>
            <a:r>
              <a:rPr lang="en-US" sz="2900" i="1" dirty="0" smtClean="0">
                <a:solidFill>
                  <a:srgbClr val="172185"/>
                </a:solidFill>
                <a:effectLst>
                  <a:outerShdw blurRad="38100" dist="38100" dir="2700000" algn="tl">
                    <a:srgbClr val="C0C0C0"/>
                  </a:outerShdw>
                </a:effectLst>
                <a:latin typeface="Calibri" pitchFamily="34" charset="0"/>
                <a:ea typeface="ヒラギノ角ゴ Pro W3"/>
                <a:cs typeface="Tahoma" pitchFamily="34" charset="0"/>
              </a:rPr>
              <a:t>AI checks on implementation in the course of audit</a:t>
            </a:r>
          </a:p>
          <a:p>
            <a:pPr marL="627063" lvl="1" indent="-169863">
              <a:spcBef>
                <a:spcPts val="600"/>
              </a:spcBef>
              <a:spcAft>
                <a:spcPts val="600"/>
              </a:spcAft>
              <a:buFont typeface="Arial" pitchFamily="34" charset="0"/>
              <a:buChar char="•"/>
              <a:defRPr/>
            </a:pPr>
            <a:r>
              <a:rPr lang="en-US" sz="2900" i="1" dirty="0" smtClean="0">
                <a:solidFill>
                  <a:srgbClr val="172185"/>
                </a:solidFill>
                <a:effectLst>
                  <a:outerShdw blurRad="38100" dist="38100" dir="2700000" algn="tl">
                    <a:srgbClr val="C0C0C0"/>
                  </a:outerShdw>
                </a:effectLst>
                <a:latin typeface="Calibri" pitchFamily="34" charset="0"/>
                <a:ea typeface="ヒラギノ角ゴ Pro W3"/>
                <a:cs typeface="Tahoma" pitchFamily="34" charset="0"/>
              </a:rPr>
              <a:t> SAI &amp; PAC common pursuit in enhancing public accountability</a:t>
            </a:r>
          </a:p>
          <a:p>
            <a:pPr lvl="1">
              <a:spcBef>
                <a:spcPts val="600"/>
              </a:spcBef>
              <a:spcAft>
                <a:spcPts val="600"/>
              </a:spcAft>
              <a:buFont typeface="Arial" pitchFamily="34" charset="0"/>
              <a:buChar char="•"/>
              <a:defRPr/>
            </a:pPr>
            <a:endParaRPr lang="en-US" sz="2900" i="1" dirty="0" smtClean="0">
              <a:solidFill>
                <a:srgbClr val="172185"/>
              </a:solidFill>
              <a:effectLst>
                <a:outerShdw blurRad="38100" dist="38100" dir="2700000" algn="tl">
                  <a:srgbClr val="C0C0C0"/>
                </a:outerShdw>
              </a:effectLst>
              <a:latin typeface="Calibri" pitchFamily="34" charset="0"/>
              <a:ea typeface="ヒラギノ角ゴ Pro W3"/>
              <a:cs typeface="Tahoma" pitchFamily="34" charset="0"/>
            </a:endParaRPr>
          </a:p>
          <a:p>
            <a:pPr>
              <a:spcBef>
                <a:spcPts val="600"/>
              </a:spcBef>
              <a:spcAft>
                <a:spcPts val="600"/>
              </a:spcAft>
              <a:defRPr/>
            </a:pPr>
            <a:r>
              <a:rPr lang="en-US" sz="2900" i="1" dirty="0" smtClean="0">
                <a:solidFill>
                  <a:srgbClr val="172185"/>
                </a:solidFill>
                <a:effectLst>
                  <a:outerShdw blurRad="38100" dist="38100" dir="2700000" algn="tl">
                    <a:srgbClr val="C0C0C0"/>
                  </a:outerShdw>
                </a:effectLst>
                <a:latin typeface="Calibri" pitchFamily="34" charset="0"/>
                <a:ea typeface="ヒラギノ角ゴ Pro W3"/>
                <a:cs typeface="Tahoma" pitchFamily="34" charset="0"/>
              </a:rPr>
              <a:t> </a:t>
            </a:r>
            <a:r>
              <a:rPr lang="en-US" sz="2900" dirty="0" smtClean="0">
                <a:solidFill>
                  <a:srgbClr val="172185"/>
                </a:solidFill>
                <a:effectLst>
                  <a:outerShdw blurRad="38100" dist="38100" dir="2700000" algn="tl">
                    <a:srgbClr val="C0C0C0"/>
                  </a:outerShdw>
                </a:effectLst>
                <a:latin typeface="Calibri" pitchFamily="34" charset="0"/>
                <a:ea typeface="ヒラギノ角ゴ Pro W3"/>
                <a:cs typeface="Tahoma" pitchFamily="34" charset="0"/>
              </a:rPr>
              <a:t>Effectiveness of PAC affected by effectiveness of SAI</a:t>
            </a:r>
          </a:p>
        </p:txBody>
      </p:sp>
    </p:spTree>
  </p:cSld>
  <p:clrMapOvr>
    <a:masterClrMapping/>
  </p:clrMapOvr>
  <p:transition spd="slow"/>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29" name="Slide Number Placeholder 3"/>
          <p:cNvSpPr>
            <a:spLocks noGrp="1"/>
          </p:cNvSpPr>
          <p:nvPr>
            <p:ph type="sldNum" sz="quarter" idx="12"/>
          </p:nvPr>
        </p:nvSpPr>
        <p:spPr>
          <a:noFill/>
        </p:spPr>
        <p:txBody>
          <a:bodyPr/>
          <a:lstStyle/>
          <a:p>
            <a:fld id="{2243C253-87DD-44F4-8230-87A7051F88D2}" type="slidenum">
              <a:rPr lang="en-US" smtClean="0"/>
              <a:pPr/>
              <a:t>14</a:t>
            </a:fld>
            <a:endParaRPr lang="en-US" smtClean="0"/>
          </a:p>
        </p:txBody>
      </p:sp>
      <p:sp>
        <p:nvSpPr>
          <p:cNvPr id="16392" name="Text Box 8"/>
          <p:cNvSpPr txBox="1">
            <a:spLocks noChangeArrowheads="1"/>
          </p:cNvSpPr>
          <p:nvPr/>
        </p:nvSpPr>
        <p:spPr bwMode="auto">
          <a:xfrm>
            <a:off x="0" y="1973759"/>
            <a:ext cx="9144000" cy="707886"/>
          </a:xfrm>
          <a:prstGeom prst="rect">
            <a:avLst/>
          </a:prstGeom>
          <a:noFill/>
          <a:ln w="9525">
            <a:noFill/>
            <a:miter lim="800000"/>
            <a:headEnd/>
            <a:tailEnd/>
          </a:ln>
          <a:effectLst/>
          <a:scene3d>
            <a:camera prst="orthographicFront"/>
            <a:lightRig rig="threePt" dir="t"/>
          </a:scene3d>
          <a:sp3d>
            <a:bevelT w="88900" prst="angle"/>
            <a:bevelB prst="angle"/>
          </a:sp3d>
        </p:spPr>
        <p:txBody>
          <a:bodyPr wrap="square">
            <a:spAutoFit/>
          </a:bodyPr>
          <a:lstStyle/>
          <a:p>
            <a:pPr algn="ctr">
              <a:defRPr/>
            </a:pPr>
            <a:r>
              <a:rPr lang="en-US" sz="4000" b="1" dirty="0" smtClean="0">
                <a:effectLst>
                  <a:outerShdw blurRad="38100" dist="38100" dir="2700000" algn="tl">
                    <a:srgbClr val="C0C0C0"/>
                  </a:outerShdw>
                </a:effectLst>
                <a:latin typeface="Tahoma" pitchFamily="34" charset="0"/>
                <a:ea typeface="ヒラギノ角ゴ Pro W3"/>
                <a:cs typeface="Tahoma" pitchFamily="34" charset="0"/>
              </a:rPr>
              <a:t>Enhancing SAI Effectiveness</a:t>
            </a:r>
            <a:endParaRPr lang="en-US" sz="4000" b="1" dirty="0">
              <a:effectLst>
                <a:outerShdw blurRad="38100" dist="38100" dir="2700000" algn="tl">
                  <a:srgbClr val="C0C0C0"/>
                </a:outerShdw>
              </a:effectLst>
              <a:latin typeface="Tahoma" pitchFamily="34" charset="0"/>
              <a:ea typeface="ヒラギノ角ゴ Pro W3"/>
              <a:cs typeface="Tahoma" pitchFamily="34" charset="0"/>
            </a:endParaRPr>
          </a:p>
        </p:txBody>
      </p:sp>
      <p:pic>
        <p:nvPicPr>
          <p:cNvPr id="22540" name="Picture 17"/>
          <p:cNvPicPr>
            <a:picLocks noChangeAspect="1" noChangeArrowheads="1"/>
          </p:cNvPicPr>
          <p:nvPr/>
        </p:nvPicPr>
        <p:blipFill>
          <a:blip r:embed="rId2" cstate="print"/>
          <a:srcRect l="13750" t="53000" r="14999" b="14999"/>
          <a:stretch>
            <a:fillRect/>
          </a:stretch>
        </p:blipFill>
        <p:spPr bwMode="auto">
          <a:xfrm>
            <a:off x="0" y="4419600"/>
            <a:ext cx="9144000" cy="2438400"/>
          </a:xfrm>
          <a:prstGeom prst="rect">
            <a:avLst/>
          </a:prstGeom>
          <a:noFill/>
          <a:ln w="9525">
            <a:noFill/>
            <a:miter lim="800000"/>
            <a:headEnd/>
            <a:tailEnd/>
          </a:ln>
        </p:spPr>
      </p:pic>
    </p:spTree>
  </p:cSld>
  <p:clrMapOvr>
    <a:masterClrMapping/>
  </p:clrMapOvr>
  <p:transition spd="slow"/>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3" name="Slide Number Placeholder 3"/>
          <p:cNvSpPr>
            <a:spLocks noGrp="1"/>
          </p:cNvSpPr>
          <p:nvPr>
            <p:ph type="sldNum" sz="quarter" idx="12"/>
          </p:nvPr>
        </p:nvSpPr>
        <p:spPr>
          <a:noFill/>
        </p:spPr>
        <p:txBody>
          <a:bodyPr/>
          <a:lstStyle/>
          <a:p>
            <a:fld id="{1FBD6EED-6E55-4340-8643-232C76700037}" type="slidenum">
              <a:rPr lang="en-US" smtClean="0"/>
              <a:pPr/>
              <a:t>15</a:t>
            </a:fld>
            <a:endParaRPr lang="en-US" dirty="0" smtClean="0"/>
          </a:p>
        </p:txBody>
      </p:sp>
      <p:sp>
        <p:nvSpPr>
          <p:cNvPr id="11" name="Text Box 8"/>
          <p:cNvSpPr txBox="1">
            <a:spLocks noChangeArrowheads="1"/>
          </p:cNvSpPr>
          <p:nvPr/>
        </p:nvSpPr>
        <p:spPr bwMode="auto">
          <a:xfrm>
            <a:off x="381000" y="1548825"/>
            <a:ext cx="8839200" cy="584775"/>
          </a:xfrm>
          <a:prstGeom prst="rect">
            <a:avLst/>
          </a:prstGeom>
          <a:noFill/>
          <a:ln w="9525">
            <a:noFill/>
            <a:miter lim="800000"/>
            <a:headEnd/>
            <a:tailEnd/>
          </a:ln>
          <a:effectLst/>
          <a:scene3d>
            <a:camera prst="orthographicFront"/>
            <a:lightRig rig="threePt" dir="t"/>
          </a:scene3d>
          <a:sp3d>
            <a:bevelT w="88900" prst="angle"/>
            <a:bevelB prst="angle"/>
          </a:sp3d>
        </p:spPr>
        <p:txBody>
          <a:bodyPr wrap="square">
            <a:spAutoFit/>
          </a:bodyPr>
          <a:lstStyle/>
          <a:p>
            <a:pPr>
              <a:defRPr/>
            </a:pPr>
            <a:r>
              <a:rPr lang="en-US" sz="3200" b="1" dirty="0" smtClean="0">
                <a:effectLst>
                  <a:outerShdw blurRad="38100" dist="38100" dir="2700000" algn="tl">
                    <a:srgbClr val="C0C0C0"/>
                  </a:outerShdw>
                </a:effectLst>
                <a:latin typeface="Tahoma" pitchFamily="34" charset="0"/>
                <a:ea typeface="ヒラギノ角ゴ Pro W3"/>
                <a:cs typeface="Tahoma" pitchFamily="34" charset="0"/>
              </a:rPr>
              <a:t>Enhancing SAI Effectiveness</a:t>
            </a:r>
            <a:endParaRPr lang="en-US" sz="3200" b="1" dirty="0">
              <a:effectLst>
                <a:outerShdw blurRad="38100" dist="38100" dir="2700000" algn="tl">
                  <a:srgbClr val="C0C0C0"/>
                </a:outerShdw>
              </a:effectLst>
              <a:latin typeface="Tahoma" pitchFamily="34" charset="0"/>
              <a:ea typeface="ヒラギノ角ゴ Pro W3"/>
              <a:cs typeface="Tahoma" pitchFamily="34" charset="0"/>
            </a:endParaRPr>
          </a:p>
        </p:txBody>
      </p:sp>
      <p:sp>
        <p:nvSpPr>
          <p:cNvPr id="12" name="Text Box 8"/>
          <p:cNvSpPr txBox="1">
            <a:spLocks noChangeArrowheads="1"/>
          </p:cNvSpPr>
          <p:nvPr/>
        </p:nvSpPr>
        <p:spPr bwMode="auto">
          <a:xfrm>
            <a:off x="385491" y="2216526"/>
            <a:ext cx="8301309" cy="3293209"/>
          </a:xfrm>
          <a:prstGeom prst="rect">
            <a:avLst/>
          </a:prstGeom>
          <a:noFill/>
          <a:ln w="9525">
            <a:noFill/>
            <a:miter lim="800000"/>
            <a:headEnd/>
            <a:tailEnd/>
          </a:ln>
          <a:effectLst/>
          <a:scene3d>
            <a:camera prst="orthographicFront"/>
            <a:lightRig rig="threePt" dir="t"/>
          </a:scene3d>
          <a:sp3d>
            <a:bevelT w="88900" prst="angle"/>
            <a:bevelB prst="angle"/>
          </a:sp3d>
        </p:spPr>
        <p:txBody>
          <a:bodyPr wrap="square">
            <a:spAutoFit/>
          </a:bodyPr>
          <a:lstStyle/>
          <a:p>
            <a:pPr>
              <a:spcBef>
                <a:spcPts val="600"/>
              </a:spcBef>
              <a:spcAft>
                <a:spcPts val="600"/>
              </a:spcAft>
              <a:defRPr/>
            </a:pPr>
            <a:r>
              <a:rPr lang="en-US" sz="2800" dirty="0" smtClean="0">
                <a:solidFill>
                  <a:schemeClr val="tx2"/>
                </a:solidFill>
                <a:effectLst>
                  <a:outerShdw blurRad="38100" dist="38100" dir="2700000" algn="tl">
                    <a:srgbClr val="C0C0C0"/>
                  </a:outerShdw>
                </a:effectLst>
                <a:latin typeface="Tahoma" pitchFamily="34" charset="0"/>
                <a:ea typeface="ヒラギノ角ゴ Pro W3"/>
                <a:cs typeface="Tahoma" pitchFamily="34" charset="0"/>
              </a:rPr>
              <a:t>Factors:</a:t>
            </a:r>
          </a:p>
          <a:p>
            <a:pPr marL="571500" indent="-571500">
              <a:spcBef>
                <a:spcPts val="600"/>
              </a:spcBef>
              <a:spcAft>
                <a:spcPts val="600"/>
              </a:spcAft>
              <a:buFont typeface="+mj-lt"/>
              <a:buAutoNum type="romanLcPeriod"/>
              <a:defRPr/>
            </a:pPr>
            <a:r>
              <a:rPr lang="en-US" sz="2800" dirty="0" smtClean="0">
                <a:solidFill>
                  <a:schemeClr val="tx2"/>
                </a:solidFill>
                <a:effectLst>
                  <a:outerShdw blurRad="38100" dist="38100" dir="2700000" algn="tl">
                    <a:srgbClr val="C0C0C0"/>
                  </a:outerShdw>
                </a:effectLst>
                <a:latin typeface="Tahoma" pitchFamily="34" charset="0"/>
                <a:ea typeface="ヒラギノ角ゴ Pro W3"/>
                <a:cs typeface="Tahoma" pitchFamily="34" charset="0"/>
              </a:rPr>
              <a:t>Adequacy of </a:t>
            </a:r>
            <a:r>
              <a:rPr lang="en-SG" sz="2800" dirty="0" smtClean="0">
                <a:solidFill>
                  <a:schemeClr val="tx2"/>
                </a:solidFill>
                <a:effectLst>
                  <a:outerShdw blurRad="38100" dist="38100" dir="2700000" algn="tl">
                    <a:srgbClr val="C0C0C0"/>
                  </a:outerShdw>
                </a:effectLst>
                <a:latin typeface="Tahoma" pitchFamily="34" charset="0"/>
                <a:ea typeface="ヒラギノ角ゴ Pro W3"/>
                <a:cs typeface="Tahoma" pitchFamily="34" charset="0"/>
              </a:rPr>
              <a:t>Manpower And Financial Resources</a:t>
            </a:r>
          </a:p>
          <a:p>
            <a:pPr marL="571500" indent="-571500">
              <a:spcBef>
                <a:spcPts val="600"/>
              </a:spcBef>
              <a:spcAft>
                <a:spcPts val="600"/>
              </a:spcAft>
              <a:buFont typeface="+mj-lt"/>
              <a:buAutoNum type="romanLcPeriod"/>
              <a:defRPr/>
            </a:pPr>
            <a:r>
              <a:rPr lang="en-SG" sz="2800" dirty="0" smtClean="0">
                <a:solidFill>
                  <a:schemeClr val="tx2"/>
                </a:solidFill>
                <a:effectLst>
                  <a:outerShdw blurRad="38100" dist="38100" dir="2700000" algn="tl">
                    <a:srgbClr val="C0C0C0"/>
                  </a:outerShdw>
                </a:effectLst>
                <a:latin typeface="Tahoma" pitchFamily="34" charset="0"/>
                <a:ea typeface="ヒラギノ角ゴ Pro W3"/>
                <a:cs typeface="Tahoma" pitchFamily="34" charset="0"/>
              </a:rPr>
              <a:t>Alignment of Audit with PAC’s Expectation</a:t>
            </a:r>
          </a:p>
          <a:p>
            <a:pPr>
              <a:spcBef>
                <a:spcPts val="600"/>
              </a:spcBef>
              <a:spcAft>
                <a:spcPts val="600"/>
              </a:spcAft>
              <a:buFont typeface="+mj-lt"/>
              <a:buAutoNum type="romanLcPeriod"/>
              <a:defRPr/>
            </a:pPr>
            <a:r>
              <a:rPr lang="en-SG" sz="2800" dirty="0" smtClean="0">
                <a:solidFill>
                  <a:schemeClr val="tx2"/>
                </a:solidFill>
                <a:effectLst>
                  <a:outerShdw blurRad="38100" dist="38100" dir="2700000" algn="tl">
                    <a:srgbClr val="C0C0C0"/>
                  </a:outerShdw>
                </a:effectLst>
                <a:latin typeface="Tahoma" pitchFamily="34" charset="0"/>
                <a:ea typeface="ヒラギノ角ゴ Pro W3"/>
                <a:cs typeface="Tahoma" pitchFamily="34" charset="0"/>
              </a:rPr>
              <a:t>  Confidence of PAC in Quality of Audits</a:t>
            </a:r>
          </a:p>
          <a:p>
            <a:pPr>
              <a:spcBef>
                <a:spcPts val="600"/>
              </a:spcBef>
              <a:spcAft>
                <a:spcPts val="600"/>
              </a:spcAft>
              <a:buFont typeface="Arial" pitchFamily="34" charset="0"/>
              <a:buChar char="•"/>
              <a:defRPr/>
            </a:pPr>
            <a:r>
              <a:rPr lang="en-SG" sz="2800" dirty="0" smtClean="0">
                <a:solidFill>
                  <a:schemeClr val="tx2"/>
                </a:solidFill>
                <a:effectLst>
                  <a:outerShdw blurRad="38100" dist="38100" dir="2700000" algn="tl">
                    <a:srgbClr val="C0C0C0"/>
                  </a:outerShdw>
                </a:effectLst>
                <a:latin typeface="Tahoma" pitchFamily="34" charset="0"/>
                <a:ea typeface="ヒラギノ角ゴ Pro W3"/>
                <a:cs typeface="Tahoma" pitchFamily="34" charset="0"/>
              </a:rPr>
              <a:t> Confidence of PAC in Quality of Audits</a:t>
            </a:r>
            <a:r>
              <a:rPr lang="en-US" sz="2800" i="1" dirty="0" smtClean="0">
                <a:solidFill>
                  <a:schemeClr val="tx2"/>
                </a:solidFill>
                <a:effectLst>
                  <a:outerShdw blurRad="38100" dist="38100" dir="2700000" algn="tl">
                    <a:srgbClr val="C0C0C0"/>
                  </a:outerShdw>
                </a:effectLst>
                <a:latin typeface="Calibri" pitchFamily="34" charset="0"/>
                <a:ea typeface="ヒラギノ角ゴ Pro W3"/>
                <a:cs typeface="Tahoma" pitchFamily="34" charset="0"/>
              </a:rPr>
              <a:t> </a:t>
            </a:r>
          </a:p>
        </p:txBody>
      </p:sp>
      <p:pic>
        <p:nvPicPr>
          <p:cNvPr id="6" name="Picture 17"/>
          <p:cNvPicPr>
            <a:picLocks noChangeAspect="1" noChangeArrowheads="1"/>
          </p:cNvPicPr>
          <p:nvPr/>
        </p:nvPicPr>
        <p:blipFill>
          <a:blip r:embed="rId3" cstate="print"/>
          <a:srcRect l="13750" t="53000" r="14999" b="14999"/>
          <a:stretch>
            <a:fillRect/>
          </a:stretch>
        </p:blipFill>
        <p:spPr bwMode="auto">
          <a:xfrm>
            <a:off x="0" y="5029200"/>
            <a:ext cx="9144000" cy="1828800"/>
          </a:xfrm>
          <a:prstGeom prst="rect">
            <a:avLst/>
          </a:prstGeom>
          <a:noFill/>
          <a:ln w="9525">
            <a:noFill/>
            <a:miter lim="800000"/>
            <a:headEnd/>
            <a:tailEnd/>
          </a:ln>
        </p:spPr>
      </p:pic>
    </p:spTree>
  </p:cSld>
  <p:clrMapOvr>
    <a:masterClrMapping/>
  </p:clrMapOvr>
  <p:transition spd="slow"/>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3" name="Slide Number Placeholder 3"/>
          <p:cNvSpPr>
            <a:spLocks noGrp="1"/>
          </p:cNvSpPr>
          <p:nvPr>
            <p:ph type="sldNum" sz="quarter" idx="12"/>
          </p:nvPr>
        </p:nvSpPr>
        <p:spPr>
          <a:noFill/>
        </p:spPr>
        <p:txBody>
          <a:bodyPr/>
          <a:lstStyle/>
          <a:p>
            <a:fld id="{1FBD6EED-6E55-4340-8643-232C76700037}" type="slidenum">
              <a:rPr lang="en-US" smtClean="0"/>
              <a:pPr/>
              <a:t>16</a:t>
            </a:fld>
            <a:endParaRPr lang="en-US" dirty="0" smtClean="0"/>
          </a:p>
        </p:txBody>
      </p:sp>
      <p:sp>
        <p:nvSpPr>
          <p:cNvPr id="12" name="Text Box 8"/>
          <p:cNvSpPr txBox="1">
            <a:spLocks noChangeArrowheads="1"/>
          </p:cNvSpPr>
          <p:nvPr/>
        </p:nvSpPr>
        <p:spPr bwMode="auto">
          <a:xfrm>
            <a:off x="381000" y="1905000"/>
            <a:ext cx="8301309" cy="3046988"/>
          </a:xfrm>
          <a:prstGeom prst="rect">
            <a:avLst/>
          </a:prstGeom>
          <a:noFill/>
          <a:ln w="9525">
            <a:noFill/>
            <a:miter lim="800000"/>
            <a:headEnd/>
            <a:tailEnd/>
          </a:ln>
          <a:effectLst/>
          <a:scene3d>
            <a:camera prst="orthographicFront"/>
            <a:lightRig rig="threePt" dir="t"/>
          </a:scene3d>
          <a:sp3d>
            <a:bevelT w="88900" prst="angle"/>
            <a:bevelB prst="angle"/>
          </a:sp3d>
        </p:spPr>
        <p:txBody>
          <a:bodyPr wrap="square">
            <a:spAutoFit/>
          </a:bodyPr>
          <a:lstStyle/>
          <a:p>
            <a:pPr marL="531813" indent="-531813">
              <a:spcBef>
                <a:spcPts val="600"/>
              </a:spcBef>
              <a:spcAft>
                <a:spcPts val="600"/>
              </a:spcAft>
              <a:defRPr/>
            </a:pPr>
            <a:r>
              <a:rPr lang="en-US" sz="2800" dirty="0" smtClean="0">
                <a:solidFill>
                  <a:schemeClr val="tx2"/>
                </a:solidFill>
                <a:effectLst>
                  <a:outerShdw blurRad="38100" dist="38100" dir="2700000" algn="tl">
                    <a:srgbClr val="C0C0C0"/>
                  </a:outerShdw>
                </a:effectLst>
                <a:latin typeface="Tahoma" pitchFamily="34" charset="0"/>
                <a:ea typeface="ヒラギノ角ゴ Pro W3"/>
                <a:cs typeface="Tahoma" pitchFamily="34" charset="0"/>
              </a:rPr>
              <a:t> (</a:t>
            </a:r>
            <a:r>
              <a:rPr lang="en-US" sz="2800" dirty="0" err="1" smtClean="0">
                <a:solidFill>
                  <a:schemeClr val="tx2"/>
                </a:solidFill>
                <a:effectLst>
                  <a:outerShdw blurRad="38100" dist="38100" dir="2700000" algn="tl">
                    <a:srgbClr val="C0C0C0"/>
                  </a:outerShdw>
                </a:effectLst>
                <a:latin typeface="Tahoma" pitchFamily="34" charset="0"/>
                <a:ea typeface="ヒラギノ角ゴ Pro W3"/>
                <a:cs typeface="Tahoma" pitchFamily="34" charset="0"/>
              </a:rPr>
              <a:t>i</a:t>
            </a:r>
            <a:r>
              <a:rPr lang="en-US" sz="2800" dirty="0" smtClean="0">
                <a:solidFill>
                  <a:schemeClr val="tx2"/>
                </a:solidFill>
                <a:effectLst>
                  <a:outerShdw blurRad="38100" dist="38100" dir="2700000" algn="tl">
                    <a:srgbClr val="C0C0C0"/>
                  </a:outerShdw>
                </a:effectLst>
                <a:latin typeface="Tahoma" pitchFamily="34" charset="0"/>
                <a:ea typeface="ヒラギノ角ゴ Pro W3"/>
                <a:cs typeface="Tahoma" pitchFamily="34" charset="0"/>
              </a:rPr>
              <a:t>) Adequacy of </a:t>
            </a:r>
            <a:r>
              <a:rPr lang="en-SG" sz="2800" dirty="0" smtClean="0">
                <a:solidFill>
                  <a:schemeClr val="tx2"/>
                </a:solidFill>
                <a:effectLst>
                  <a:outerShdw blurRad="38100" dist="38100" dir="2700000" algn="tl">
                    <a:srgbClr val="C0C0C0"/>
                  </a:outerShdw>
                </a:effectLst>
                <a:latin typeface="Tahoma" pitchFamily="34" charset="0"/>
                <a:ea typeface="ヒラギノ角ゴ Pro W3"/>
                <a:cs typeface="Tahoma" pitchFamily="34" charset="0"/>
              </a:rPr>
              <a:t>Manpower And Financial Resources</a:t>
            </a:r>
          </a:p>
          <a:p>
            <a:pPr marL="723900" lvl="1" indent="-266700">
              <a:spcBef>
                <a:spcPts val="600"/>
              </a:spcBef>
              <a:spcAft>
                <a:spcPts val="600"/>
              </a:spcAft>
              <a:buFont typeface="Arial" pitchFamily="34" charset="0"/>
              <a:buChar char="•"/>
              <a:defRPr/>
            </a:pPr>
            <a:r>
              <a:rPr lang="en-SG" sz="2800" dirty="0" smtClean="0">
                <a:solidFill>
                  <a:srgbClr val="172185"/>
                </a:solidFill>
                <a:effectLst>
                  <a:outerShdw blurRad="38100" dist="38100" dir="2700000" algn="tl">
                    <a:srgbClr val="C0C0C0"/>
                  </a:outerShdw>
                </a:effectLst>
                <a:latin typeface="Tahoma" pitchFamily="34" charset="0"/>
                <a:ea typeface="ヒラギノ角ゴ Pro W3"/>
                <a:cs typeface="Tahoma" pitchFamily="34" charset="0"/>
              </a:rPr>
              <a:t>PAC can play role of SAI’s advocate </a:t>
            </a:r>
            <a:r>
              <a:rPr lang="en-US" sz="2800" dirty="0" smtClean="0">
                <a:solidFill>
                  <a:srgbClr val="172185"/>
                </a:solidFill>
                <a:effectLst>
                  <a:outerShdw blurRad="38100" dist="38100" dir="2700000" algn="tl">
                    <a:srgbClr val="C0C0C0"/>
                  </a:outerShdw>
                </a:effectLst>
                <a:latin typeface="Tahoma" pitchFamily="34" charset="0"/>
                <a:ea typeface="Tahoma" pitchFamily="34" charset="0"/>
                <a:cs typeface="Tahoma" pitchFamily="34" charset="0"/>
              </a:rPr>
              <a:t>supporting it’s quest for resources</a:t>
            </a:r>
          </a:p>
          <a:p>
            <a:pPr marL="723900" lvl="1" indent="-266700">
              <a:spcBef>
                <a:spcPts val="600"/>
              </a:spcBef>
              <a:spcAft>
                <a:spcPts val="600"/>
              </a:spcAft>
              <a:buFont typeface="Arial" pitchFamily="34" charset="0"/>
              <a:buChar char="•"/>
              <a:defRPr/>
            </a:pPr>
            <a:r>
              <a:rPr lang="en-US" sz="2900" dirty="0" smtClean="0">
                <a:solidFill>
                  <a:srgbClr val="172185"/>
                </a:solidFill>
                <a:effectLst>
                  <a:outerShdw blurRad="38100" dist="38100" dir="2700000" algn="tl">
                    <a:srgbClr val="C0C0C0"/>
                  </a:outerShdw>
                </a:effectLst>
                <a:latin typeface="Calibri" pitchFamily="34" charset="0"/>
                <a:ea typeface="ヒラギノ角ゴ Pro W3"/>
                <a:cs typeface="Tahoma" pitchFamily="34" charset="0"/>
              </a:rPr>
              <a:t>SAI’s need for more resources &amp; PAC’s support should be reflected in reports of both SAI &amp; PAC</a:t>
            </a:r>
          </a:p>
        </p:txBody>
      </p:sp>
      <p:pic>
        <p:nvPicPr>
          <p:cNvPr id="5" name="Picture 17"/>
          <p:cNvPicPr>
            <a:picLocks noChangeAspect="1" noChangeArrowheads="1"/>
          </p:cNvPicPr>
          <p:nvPr/>
        </p:nvPicPr>
        <p:blipFill>
          <a:blip r:embed="rId3" cstate="print"/>
          <a:srcRect l="13750" t="53000" r="14999" b="14999"/>
          <a:stretch>
            <a:fillRect/>
          </a:stretch>
        </p:blipFill>
        <p:spPr bwMode="auto">
          <a:xfrm>
            <a:off x="0" y="5181600"/>
            <a:ext cx="9144000" cy="1676400"/>
          </a:xfrm>
          <a:prstGeom prst="rect">
            <a:avLst/>
          </a:prstGeom>
          <a:noFill/>
          <a:ln w="9525">
            <a:noFill/>
            <a:miter lim="800000"/>
            <a:headEnd/>
            <a:tailEnd/>
          </a:ln>
        </p:spPr>
      </p:pic>
    </p:spTree>
  </p:cSld>
  <p:clrMapOvr>
    <a:masterClrMapping/>
  </p:clrMapOvr>
  <p:transition spd="slow"/>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29" name="Slide Number Placeholder 3"/>
          <p:cNvSpPr>
            <a:spLocks noGrp="1"/>
          </p:cNvSpPr>
          <p:nvPr>
            <p:ph type="sldNum" sz="quarter" idx="12"/>
          </p:nvPr>
        </p:nvSpPr>
        <p:spPr>
          <a:noFill/>
        </p:spPr>
        <p:txBody>
          <a:bodyPr/>
          <a:lstStyle/>
          <a:p>
            <a:fld id="{2243C253-87DD-44F4-8230-87A7051F88D2}" type="slidenum">
              <a:rPr lang="en-US" smtClean="0"/>
              <a:pPr/>
              <a:t>17</a:t>
            </a:fld>
            <a:endParaRPr lang="en-US" smtClean="0"/>
          </a:p>
        </p:txBody>
      </p:sp>
      <p:sp>
        <p:nvSpPr>
          <p:cNvPr id="6" name="TextBox 5"/>
          <p:cNvSpPr txBox="1"/>
          <p:nvPr/>
        </p:nvSpPr>
        <p:spPr>
          <a:xfrm>
            <a:off x="457200" y="1905000"/>
            <a:ext cx="8305800" cy="2123658"/>
          </a:xfrm>
          <a:prstGeom prst="rect">
            <a:avLst/>
          </a:prstGeom>
          <a:noFill/>
        </p:spPr>
        <p:txBody>
          <a:bodyPr wrap="square" rtlCol="0">
            <a:spAutoFit/>
          </a:bodyPr>
          <a:lstStyle/>
          <a:p>
            <a:r>
              <a:rPr lang="en-SG" sz="2200" b="1" i="1" dirty="0" smtClean="0">
                <a:solidFill>
                  <a:schemeClr val="tx2"/>
                </a:solidFill>
                <a:latin typeface="Calibri" pitchFamily="34" charset="0"/>
              </a:rPr>
              <a:t>“The Auditor-General’s Office (AGO) kept the (Public Accounts) Committee informed of the efforts being made to obtain more resources and the nature and extent of the audit that AGO would carry out on statutory boards going forward.” </a:t>
            </a:r>
          </a:p>
          <a:p>
            <a:endParaRPr lang="en-GB" sz="2200" dirty="0" smtClean="0">
              <a:solidFill>
                <a:schemeClr val="accent6"/>
              </a:solidFill>
              <a:latin typeface="Calibri" pitchFamily="34" charset="0"/>
            </a:endParaRPr>
          </a:p>
          <a:p>
            <a:endParaRPr lang="en-GB" sz="2200" dirty="0"/>
          </a:p>
        </p:txBody>
      </p:sp>
      <p:sp>
        <p:nvSpPr>
          <p:cNvPr id="7" name="TextBox 6"/>
          <p:cNvSpPr txBox="1"/>
          <p:nvPr/>
        </p:nvSpPr>
        <p:spPr>
          <a:xfrm>
            <a:off x="457200" y="3260229"/>
            <a:ext cx="3200400" cy="1692771"/>
          </a:xfrm>
          <a:prstGeom prst="rect">
            <a:avLst/>
          </a:prstGeom>
          <a:noFill/>
        </p:spPr>
        <p:txBody>
          <a:bodyPr wrap="square" rtlCol="0">
            <a:spAutoFit/>
          </a:bodyPr>
          <a:lstStyle/>
          <a:p>
            <a:r>
              <a:rPr lang="en-GB" sz="2000" i="1" dirty="0" smtClean="0">
                <a:solidFill>
                  <a:schemeClr val="accent6"/>
                </a:solidFill>
                <a:latin typeface="Calibri" pitchFamily="34" charset="0"/>
              </a:rPr>
              <a:t> </a:t>
            </a:r>
            <a:endParaRPr lang="en-GB" sz="2000" dirty="0" smtClean="0">
              <a:solidFill>
                <a:schemeClr val="accent6"/>
              </a:solidFill>
              <a:latin typeface="Calibri" pitchFamily="34" charset="0"/>
            </a:endParaRPr>
          </a:p>
          <a:p>
            <a:r>
              <a:rPr lang="en-GB" sz="2000" i="1" dirty="0" smtClean="0">
                <a:solidFill>
                  <a:schemeClr val="tx2"/>
                </a:solidFill>
                <a:latin typeface="Calibri" pitchFamily="34" charset="0"/>
              </a:rPr>
              <a:t> </a:t>
            </a:r>
            <a:r>
              <a:rPr lang="en-GB" sz="2000" dirty="0" smtClean="0">
                <a:solidFill>
                  <a:schemeClr val="tx2"/>
                </a:solidFill>
                <a:latin typeface="Calibri" pitchFamily="34" charset="0"/>
              </a:rPr>
              <a:t>--- </a:t>
            </a:r>
            <a:r>
              <a:rPr lang="en-SG" sz="2000" dirty="0" smtClean="0">
                <a:solidFill>
                  <a:schemeClr val="tx2"/>
                </a:solidFill>
                <a:latin typeface="Calibri" pitchFamily="34" charset="0"/>
              </a:rPr>
              <a:t>Extract from PAC Report (May 2008)</a:t>
            </a:r>
          </a:p>
          <a:p>
            <a:endParaRPr lang="en-GB" sz="2000" dirty="0" smtClean="0">
              <a:solidFill>
                <a:schemeClr val="accent6"/>
              </a:solidFill>
              <a:latin typeface="Calibri" pitchFamily="34" charset="0"/>
            </a:endParaRPr>
          </a:p>
          <a:p>
            <a:endParaRPr lang="en-GB" sz="2400" dirty="0"/>
          </a:p>
        </p:txBody>
      </p:sp>
      <p:pic>
        <p:nvPicPr>
          <p:cNvPr id="8" name="Picture 17"/>
          <p:cNvPicPr>
            <a:picLocks noChangeAspect="1" noChangeArrowheads="1"/>
          </p:cNvPicPr>
          <p:nvPr/>
        </p:nvPicPr>
        <p:blipFill>
          <a:blip r:embed="rId3" cstate="print"/>
          <a:srcRect l="13750" t="53000" r="14999" b="14999"/>
          <a:stretch>
            <a:fillRect/>
          </a:stretch>
        </p:blipFill>
        <p:spPr bwMode="auto">
          <a:xfrm>
            <a:off x="0" y="5181600"/>
            <a:ext cx="9144000" cy="1676400"/>
          </a:xfrm>
          <a:prstGeom prst="rect">
            <a:avLst/>
          </a:prstGeom>
          <a:noFill/>
          <a:ln w="9525">
            <a:noFill/>
            <a:miter lim="800000"/>
            <a:headEnd/>
            <a:tailEnd/>
          </a:ln>
        </p:spPr>
      </p:pic>
    </p:spTree>
  </p:cSld>
  <p:clrMapOvr>
    <a:masterClrMapping/>
  </p:clrMapOvr>
  <p:transition spd="slow"/>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074" name="Picture 2" descr="C:\Users\christt\Pictures\AG Report.jpg"/>
          <p:cNvPicPr>
            <a:picLocks noChangeAspect="1" noChangeArrowheads="1"/>
          </p:cNvPicPr>
          <p:nvPr/>
        </p:nvPicPr>
        <p:blipFill>
          <a:blip r:embed="rId3" cstate="print">
            <a:lum bright="40000" contrast="-27000"/>
          </a:blip>
          <a:srcRect/>
          <a:stretch>
            <a:fillRect/>
          </a:stretch>
        </p:blipFill>
        <p:spPr bwMode="auto">
          <a:xfrm rot="989362">
            <a:off x="5980476" y="2610839"/>
            <a:ext cx="2744046" cy="3890294"/>
          </a:xfrm>
          <a:prstGeom prst="rect">
            <a:avLst/>
          </a:prstGeom>
          <a:ln>
            <a:noFill/>
          </a:ln>
          <a:effectLst>
            <a:softEdge rad="112500"/>
          </a:effectLst>
          <a:scene3d>
            <a:camera prst="orthographicFront">
              <a:rot lat="600000" lon="300000" rev="0"/>
            </a:camera>
            <a:lightRig rig="threePt" dir="t"/>
          </a:scene3d>
        </p:spPr>
      </p:pic>
      <p:sp>
        <p:nvSpPr>
          <p:cNvPr id="23553" name="Slide Number Placeholder 3"/>
          <p:cNvSpPr>
            <a:spLocks noGrp="1"/>
          </p:cNvSpPr>
          <p:nvPr>
            <p:ph type="sldNum" sz="quarter" idx="12"/>
          </p:nvPr>
        </p:nvSpPr>
        <p:spPr>
          <a:noFill/>
        </p:spPr>
        <p:txBody>
          <a:bodyPr/>
          <a:lstStyle/>
          <a:p>
            <a:fld id="{1FBD6EED-6E55-4340-8643-232C76700037}" type="slidenum">
              <a:rPr lang="en-US" smtClean="0"/>
              <a:pPr/>
              <a:t>18</a:t>
            </a:fld>
            <a:endParaRPr lang="en-US" dirty="0" smtClean="0"/>
          </a:p>
        </p:txBody>
      </p:sp>
      <p:sp>
        <p:nvSpPr>
          <p:cNvPr id="12" name="Text Box 8"/>
          <p:cNvSpPr txBox="1">
            <a:spLocks noChangeArrowheads="1"/>
          </p:cNvSpPr>
          <p:nvPr/>
        </p:nvSpPr>
        <p:spPr bwMode="auto">
          <a:xfrm>
            <a:off x="304800" y="1981200"/>
            <a:ext cx="7691709" cy="2923877"/>
          </a:xfrm>
          <a:prstGeom prst="rect">
            <a:avLst/>
          </a:prstGeom>
          <a:noFill/>
          <a:ln w="9525">
            <a:noFill/>
            <a:miter lim="800000"/>
            <a:headEnd/>
            <a:tailEnd/>
          </a:ln>
          <a:effectLst/>
          <a:scene3d>
            <a:camera prst="orthographicFront"/>
            <a:lightRig rig="threePt" dir="t"/>
          </a:scene3d>
          <a:sp3d>
            <a:bevelT w="88900" prst="angle"/>
            <a:bevelB prst="angle"/>
          </a:sp3d>
        </p:spPr>
        <p:txBody>
          <a:bodyPr wrap="square">
            <a:spAutoFit/>
          </a:bodyPr>
          <a:lstStyle/>
          <a:p>
            <a:pPr>
              <a:spcBef>
                <a:spcPts val="600"/>
              </a:spcBef>
              <a:spcAft>
                <a:spcPts val="600"/>
              </a:spcAft>
              <a:defRPr/>
            </a:pPr>
            <a:r>
              <a:rPr lang="en-SG" sz="2800" dirty="0" smtClean="0">
                <a:solidFill>
                  <a:schemeClr val="tx2"/>
                </a:solidFill>
                <a:effectLst>
                  <a:outerShdw blurRad="38100" dist="38100" dir="2700000" algn="tl">
                    <a:srgbClr val="C0C0C0"/>
                  </a:outerShdw>
                </a:effectLst>
                <a:latin typeface="Tahoma" pitchFamily="34" charset="0"/>
                <a:ea typeface="ヒラギノ角ゴ Pro W3"/>
                <a:cs typeface="Tahoma" pitchFamily="34" charset="0"/>
              </a:rPr>
              <a:t> (ii) Alignment of Audits with PAC’s expectation </a:t>
            </a:r>
          </a:p>
          <a:p>
            <a:pPr lvl="1">
              <a:spcBef>
                <a:spcPts val="600"/>
              </a:spcBef>
              <a:spcAft>
                <a:spcPts val="600"/>
              </a:spcAft>
              <a:buFont typeface="Arial" pitchFamily="34" charset="0"/>
              <a:buChar char="•"/>
              <a:defRPr/>
            </a:pPr>
            <a:r>
              <a:rPr lang="en-US" sz="2900" i="1" dirty="0" smtClean="0">
                <a:solidFill>
                  <a:srgbClr val="172185"/>
                </a:solidFill>
                <a:effectLst>
                  <a:outerShdw blurRad="38100" dist="38100" dir="2700000" algn="tl">
                    <a:srgbClr val="C0C0C0"/>
                  </a:outerShdw>
                </a:effectLst>
                <a:latin typeface="Calibri" pitchFamily="34" charset="0"/>
                <a:ea typeface="ヒラギノ角ゴ Pro W3"/>
                <a:cs typeface="Tahoma" pitchFamily="34" charset="0"/>
              </a:rPr>
              <a:t> SAI not obliged to take instructions from PAC</a:t>
            </a:r>
          </a:p>
          <a:p>
            <a:pPr lvl="1">
              <a:spcBef>
                <a:spcPts val="600"/>
              </a:spcBef>
              <a:spcAft>
                <a:spcPts val="600"/>
              </a:spcAft>
              <a:buFont typeface="Arial" pitchFamily="34" charset="0"/>
              <a:buChar char="•"/>
              <a:defRPr/>
            </a:pPr>
            <a:r>
              <a:rPr lang="en-US" sz="2900" i="1" dirty="0" smtClean="0">
                <a:solidFill>
                  <a:srgbClr val="172185"/>
                </a:solidFill>
                <a:effectLst>
                  <a:outerShdw blurRad="38100" dist="38100" dir="2700000" algn="tl">
                    <a:srgbClr val="C0C0C0"/>
                  </a:outerShdw>
                </a:effectLst>
                <a:latin typeface="Calibri" pitchFamily="34" charset="0"/>
                <a:ea typeface="ヒラギノ角ゴ Pro W3"/>
                <a:cs typeface="Tahoma" pitchFamily="34" charset="0"/>
              </a:rPr>
              <a:t> SAI should consider recommendations of PAC</a:t>
            </a:r>
          </a:p>
          <a:p>
            <a:pPr lvl="1">
              <a:spcBef>
                <a:spcPts val="600"/>
              </a:spcBef>
              <a:spcAft>
                <a:spcPts val="600"/>
              </a:spcAft>
              <a:buFont typeface="Arial" pitchFamily="34" charset="0"/>
              <a:buChar char="•"/>
              <a:defRPr/>
            </a:pPr>
            <a:r>
              <a:rPr lang="en-US" sz="2900" i="1" dirty="0" smtClean="0">
                <a:solidFill>
                  <a:srgbClr val="172185"/>
                </a:solidFill>
                <a:effectLst>
                  <a:outerShdw blurRad="38100" dist="38100" dir="2700000" algn="tl">
                    <a:srgbClr val="C0C0C0"/>
                  </a:outerShdw>
                </a:effectLst>
                <a:latin typeface="Calibri" pitchFamily="34" charset="0"/>
                <a:ea typeface="ヒラギノ角ゴ Pro W3"/>
                <a:cs typeface="Tahoma" pitchFamily="34" charset="0"/>
              </a:rPr>
              <a:t>Good practice if SAI solicits feedback from PAC</a:t>
            </a:r>
          </a:p>
          <a:p>
            <a:pPr lvl="1">
              <a:spcBef>
                <a:spcPts val="600"/>
              </a:spcBef>
              <a:spcAft>
                <a:spcPts val="600"/>
              </a:spcAft>
              <a:defRPr/>
            </a:pPr>
            <a:r>
              <a:rPr lang="en-US" sz="2900" i="1" dirty="0" smtClean="0">
                <a:solidFill>
                  <a:srgbClr val="172185"/>
                </a:solidFill>
                <a:effectLst>
                  <a:outerShdw blurRad="38100" dist="38100" dir="2700000" algn="tl">
                    <a:srgbClr val="C0C0C0"/>
                  </a:outerShdw>
                </a:effectLst>
                <a:latin typeface="Calibri" pitchFamily="34" charset="0"/>
                <a:ea typeface="ヒラギノ角ゴ Pro W3"/>
                <a:cs typeface="Tahoma" pitchFamily="34" charset="0"/>
              </a:rPr>
              <a:t> </a:t>
            </a:r>
          </a:p>
        </p:txBody>
      </p:sp>
    </p:spTree>
  </p:cSld>
  <p:clrMapOvr>
    <a:masterClrMapping/>
  </p:clrMapOvr>
  <p:transition spd="slow"/>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3" name="Slide Number Placeholder 3"/>
          <p:cNvSpPr>
            <a:spLocks noGrp="1"/>
          </p:cNvSpPr>
          <p:nvPr>
            <p:ph type="sldNum" sz="quarter" idx="12"/>
          </p:nvPr>
        </p:nvSpPr>
        <p:spPr>
          <a:noFill/>
        </p:spPr>
        <p:txBody>
          <a:bodyPr/>
          <a:lstStyle/>
          <a:p>
            <a:fld id="{1FBD6EED-6E55-4340-8643-232C76700037}" type="slidenum">
              <a:rPr lang="en-US" smtClean="0"/>
              <a:pPr/>
              <a:t>19</a:t>
            </a:fld>
            <a:endParaRPr lang="en-US" dirty="0" smtClean="0"/>
          </a:p>
        </p:txBody>
      </p:sp>
      <p:sp>
        <p:nvSpPr>
          <p:cNvPr id="12" name="Text Box 8"/>
          <p:cNvSpPr txBox="1">
            <a:spLocks noChangeArrowheads="1"/>
          </p:cNvSpPr>
          <p:nvPr/>
        </p:nvSpPr>
        <p:spPr bwMode="auto">
          <a:xfrm>
            <a:off x="385491" y="2216527"/>
            <a:ext cx="8301309" cy="523220"/>
          </a:xfrm>
          <a:prstGeom prst="rect">
            <a:avLst/>
          </a:prstGeom>
          <a:noFill/>
          <a:ln w="9525">
            <a:noFill/>
            <a:miter lim="800000"/>
            <a:headEnd/>
            <a:tailEnd/>
          </a:ln>
          <a:effectLst/>
          <a:scene3d>
            <a:camera prst="orthographicFront"/>
            <a:lightRig rig="threePt" dir="t"/>
          </a:scene3d>
          <a:sp3d>
            <a:bevelT w="88900" prst="angle"/>
            <a:bevelB prst="angle"/>
          </a:sp3d>
        </p:spPr>
        <p:txBody>
          <a:bodyPr wrap="square">
            <a:spAutoFit/>
          </a:bodyPr>
          <a:lstStyle/>
          <a:p>
            <a:pPr>
              <a:spcBef>
                <a:spcPts val="600"/>
              </a:spcBef>
              <a:spcAft>
                <a:spcPts val="600"/>
              </a:spcAft>
              <a:defRPr/>
            </a:pPr>
            <a:r>
              <a:rPr lang="en-SG" sz="2800" dirty="0" smtClean="0">
                <a:solidFill>
                  <a:schemeClr val="tx2"/>
                </a:solidFill>
                <a:effectLst>
                  <a:outerShdw blurRad="38100" dist="38100" dir="2700000" algn="tl">
                    <a:srgbClr val="C0C0C0"/>
                  </a:outerShdw>
                </a:effectLst>
                <a:latin typeface="Tahoma" pitchFamily="34" charset="0"/>
                <a:ea typeface="ヒラギノ角ゴ Pro W3"/>
                <a:cs typeface="Tahoma" pitchFamily="34" charset="0"/>
              </a:rPr>
              <a:t> </a:t>
            </a:r>
            <a:endParaRPr lang="en-US" sz="2900" i="1" dirty="0" smtClean="0">
              <a:solidFill>
                <a:srgbClr val="172185"/>
              </a:solidFill>
              <a:effectLst>
                <a:outerShdw blurRad="38100" dist="38100" dir="2700000" algn="tl">
                  <a:srgbClr val="C0C0C0"/>
                </a:outerShdw>
              </a:effectLst>
              <a:latin typeface="Calibri" pitchFamily="34" charset="0"/>
              <a:ea typeface="ヒラギノ角ゴ Pro W3"/>
              <a:cs typeface="Tahoma" pitchFamily="34" charset="0"/>
            </a:endParaRPr>
          </a:p>
        </p:txBody>
      </p:sp>
      <p:sp>
        <p:nvSpPr>
          <p:cNvPr id="6" name="Rectangle 5"/>
          <p:cNvSpPr/>
          <p:nvPr/>
        </p:nvSpPr>
        <p:spPr>
          <a:xfrm>
            <a:off x="685800" y="1828801"/>
            <a:ext cx="7848600" cy="430887"/>
          </a:xfrm>
          <a:prstGeom prst="rect">
            <a:avLst/>
          </a:prstGeom>
        </p:spPr>
        <p:txBody>
          <a:bodyPr wrap="square">
            <a:spAutoFit/>
          </a:bodyPr>
          <a:lstStyle/>
          <a:p>
            <a:r>
              <a:rPr lang="en-SG" sz="2200" b="1" i="1" dirty="0" smtClean="0">
                <a:solidFill>
                  <a:schemeClr val="tx2"/>
                </a:solidFill>
                <a:latin typeface="Calibri" pitchFamily="34" charset="0"/>
              </a:rPr>
              <a:t> </a:t>
            </a:r>
          </a:p>
        </p:txBody>
      </p:sp>
      <p:sp>
        <p:nvSpPr>
          <p:cNvPr id="12289" name="Rectangle 1"/>
          <p:cNvSpPr>
            <a:spLocks noChangeArrowheads="1"/>
          </p:cNvSpPr>
          <p:nvPr/>
        </p:nvSpPr>
        <p:spPr bwMode="auto">
          <a:xfrm>
            <a:off x="609600" y="1676400"/>
            <a:ext cx="8153400" cy="449353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R="0" lvl="0" algn="l" defTabSz="914400" rtl="0" eaLnBrk="0" fontAlgn="base" latinLnBrk="0" hangingPunct="0">
              <a:lnSpc>
                <a:spcPct val="100000"/>
              </a:lnSpc>
              <a:spcBef>
                <a:spcPct val="0"/>
              </a:spcBef>
              <a:spcAft>
                <a:spcPct val="0"/>
              </a:spcAft>
              <a:buClrTx/>
              <a:buSzTx/>
              <a:buFontTx/>
              <a:buNone/>
              <a:tabLst/>
            </a:pPr>
            <a:r>
              <a:rPr kumimoji="0" lang="en-GB" sz="2200" b="1" i="1" u="none" strike="noStrike" cap="none" normalizeH="0" baseline="0" dirty="0" smtClean="0">
                <a:ln>
                  <a:noFill/>
                </a:ln>
                <a:solidFill>
                  <a:srgbClr val="365F91"/>
                </a:solidFill>
                <a:effectLst/>
                <a:latin typeface="+mj-lt"/>
                <a:ea typeface="Calibri" pitchFamily="34" charset="0"/>
                <a:cs typeface="Times New Roman" pitchFamily="18" charset="0"/>
              </a:rPr>
              <a:t>“The (Public Accounts) Committee noted that in response to its 2004 recommendation for more frequent AGO audits of statutory boards, AGO had committed to audit statutory boards at least once in five years for the larger boards and seven years for other boards. </a:t>
            </a:r>
            <a:endParaRPr kumimoji="0" lang="en-GB" sz="2200" b="1" i="0" u="none" strike="noStrike" cap="none" normalizeH="0" baseline="0" dirty="0" smtClean="0">
              <a:ln>
                <a:noFill/>
              </a:ln>
              <a:solidFill>
                <a:schemeClr val="tx1"/>
              </a:solidFill>
              <a:effectLst/>
              <a:latin typeface="+mj-lt"/>
              <a:cs typeface="Arial" pitchFamily="34" charset="0"/>
            </a:endParaRPr>
          </a:p>
          <a:p>
            <a:pPr marR="0" lvl="0" algn="l" defTabSz="914400" rtl="0" eaLnBrk="0" fontAlgn="base" latinLnBrk="0" hangingPunct="0">
              <a:lnSpc>
                <a:spcPct val="100000"/>
              </a:lnSpc>
              <a:spcBef>
                <a:spcPct val="0"/>
              </a:spcBef>
              <a:spcAft>
                <a:spcPct val="0"/>
              </a:spcAft>
              <a:buClrTx/>
              <a:buSzTx/>
              <a:buFontTx/>
              <a:buNone/>
              <a:tabLst/>
            </a:pPr>
            <a:endParaRPr kumimoji="0" lang="en-GB" sz="2200" b="1" i="1" u="none" strike="noStrike" cap="none" normalizeH="0" baseline="0" dirty="0" smtClean="0">
              <a:ln>
                <a:noFill/>
              </a:ln>
              <a:solidFill>
                <a:srgbClr val="365F91"/>
              </a:solidFill>
              <a:effectLst/>
              <a:latin typeface="+mj-lt"/>
              <a:ea typeface="Calibri" pitchFamily="34" charset="0"/>
              <a:cs typeface="Times New Roman" pitchFamily="18" charset="0"/>
            </a:endParaRPr>
          </a:p>
          <a:p>
            <a:pPr marR="0" lvl="0" algn="l" defTabSz="914400" rtl="0" eaLnBrk="0" fontAlgn="base" latinLnBrk="0" hangingPunct="0">
              <a:lnSpc>
                <a:spcPct val="100000"/>
              </a:lnSpc>
              <a:spcBef>
                <a:spcPct val="0"/>
              </a:spcBef>
              <a:spcAft>
                <a:spcPct val="0"/>
              </a:spcAft>
              <a:buClrTx/>
              <a:buSzTx/>
              <a:buFontTx/>
              <a:buNone/>
              <a:tabLst/>
            </a:pPr>
            <a:r>
              <a:rPr kumimoji="0" lang="en-GB" sz="2200" b="1" i="1" u="none" strike="noStrike" cap="none" normalizeH="0" baseline="0" dirty="0" smtClean="0">
                <a:ln>
                  <a:noFill/>
                </a:ln>
                <a:solidFill>
                  <a:srgbClr val="365F91"/>
                </a:solidFill>
                <a:effectLst/>
                <a:latin typeface="+mj-lt"/>
                <a:ea typeface="Calibri" pitchFamily="34" charset="0"/>
                <a:cs typeface="Times New Roman" pitchFamily="18" charset="0"/>
              </a:rPr>
              <a:t>The Committee is of the view that a frequency of audit every five to seven years for a statutory board is too long. The Committee recommends that AGO considers the resources required and works towards being able to audit a statutory board at least once in five years, focusing on areas of high risk.“</a:t>
            </a:r>
          </a:p>
          <a:p>
            <a:pPr marR="0" lvl="0" algn="l" defTabSz="914400" rtl="0" eaLnBrk="0" fontAlgn="base" latinLnBrk="0" hangingPunct="0">
              <a:lnSpc>
                <a:spcPct val="100000"/>
              </a:lnSpc>
              <a:spcBef>
                <a:spcPct val="0"/>
              </a:spcBef>
              <a:spcAft>
                <a:spcPct val="0"/>
              </a:spcAft>
              <a:buClrTx/>
              <a:buSzTx/>
              <a:buFontTx/>
              <a:buNone/>
              <a:tabLst/>
            </a:pPr>
            <a:endParaRPr lang="en-US" sz="2200" i="1" dirty="0" smtClean="0">
              <a:solidFill>
                <a:srgbClr val="365F91"/>
              </a:solidFill>
              <a:latin typeface="+mj-lt"/>
              <a:cs typeface="Times New Roman" pitchFamily="18" charset="0"/>
            </a:endParaRPr>
          </a:p>
          <a:p>
            <a:pPr marR="0" lvl="0" algn="l" defTabSz="914400" rtl="0" eaLnBrk="0" fontAlgn="base" latinLnBrk="0" hangingPunct="0">
              <a:lnSpc>
                <a:spcPct val="100000"/>
              </a:lnSpc>
              <a:spcBef>
                <a:spcPct val="0"/>
              </a:spcBef>
              <a:spcAft>
                <a:spcPct val="0"/>
              </a:spcAft>
              <a:buClrTx/>
              <a:buSzTx/>
              <a:buFontTx/>
              <a:buNone/>
              <a:tabLst/>
            </a:pPr>
            <a:endParaRPr lang="en-US" sz="2200" i="1" dirty="0" smtClean="0">
              <a:solidFill>
                <a:srgbClr val="365F91"/>
              </a:solidFill>
              <a:latin typeface="+mj-lt"/>
              <a:cs typeface="Times New Roman" pitchFamily="18" charset="0"/>
            </a:endParaRPr>
          </a:p>
          <a:p>
            <a:pPr marR="0" lvl="0" algn="l" defTabSz="914400" rtl="0" eaLnBrk="0" fontAlgn="base" latinLnBrk="0" hangingPunct="0">
              <a:lnSpc>
                <a:spcPct val="100000"/>
              </a:lnSpc>
              <a:spcBef>
                <a:spcPct val="0"/>
              </a:spcBef>
              <a:spcAft>
                <a:spcPct val="0"/>
              </a:spcAft>
              <a:buClrTx/>
              <a:buSzTx/>
              <a:buFontTx/>
              <a:buNone/>
              <a:tabLst/>
            </a:pPr>
            <a:endParaRPr kumimoji="0" lang="en-GB" sz="2200" b="0" i="0" u="none" strike="noStrike" cap="none" normalizeH="0" baseline="0" dirty="0" smtClean="0">
              <a:ln>
                <a:noFill/>
              </a:ln>
              <a:solidFill>
                <a:schemeClr val="tx1"/>
              </a:solidFill>
              <a:effectLst/>
              <a:latin typeface="+mj-lt"/>
              <a:cs typeface="Arial" pitchFamily="34" charset="0"/>
            </a:endParaRPr>
          </a:p>
        </p:txBody>
      </p:sp>
      <p:sp>
        <p:nvSpPr>
          <p:cNvPr id="8" name="Rectangle 7"/>
          <p:cNvSpPr/>
          <p:nvPr/>
        </p:nvSpPr>
        <p:spPr>
          <a:xfrm>
            <a:off x="609600" y="5410200"/>
            <a:ext cx="5105400" cy="430887"/>
          </a:xfrm>
          <a:prstGeom prst="rect">
            <a:avLst/>
          </a:prstGeom>
        </p:spPr>
        <p:txBody>
          <a:bodyPr wrap="square">
            <a:spAutoFit/>
          </a:bodyPr>
          <a:lstStyle/>
          <a:p>
            <a:r>
              <a:rPr lang="en-GB" sz="2200" dirty="0" smtClean="0">
                <a:solidFill>
                  <a:srgbClr val="365F91"/>
                </a:solidFill>
                <a:latin typeface="+mn-lt"/>
                <a:ea typeface="Calibri" pitchFamily="34" charset="0"/>
                <a:cs typeface="Times New Roman" pitchFamily="18" charset="0"/>
              </a:rPr>
              <a:t>Extract from PAC Report (February 2011)</a:t>
            </a:r>
            <a:endParaRPr lang="en-GB" sz="2200" dirty="0">
              <a:latin typeface="+mn-lt"/>
            </a:endParaRPr>
          </a:p>
        </p:txBody>
      </p:sp>
    </p:spTree>
  </p:cSld>
  <p:clrMapOvr>
    <a:masterClrMapping/>
  </p:clrMapOvr>
  <p:transition spd="slow"/>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457200" y="1143000"/>
            <a:ext cx="8229600" cy="1143000"/>
          </a:xfrm>
        </p:spPr>
        <p:txBody>
          <a:bodyPr/>
          <a:lstStyle/>
          <a:p>
            <a:pPr eaLnBrk="1" hangingPunct="1"/>
            <a:r>
              <a:rPr lang="en-US" sz="4000" b="1" dirty="0" smtClean="0">
                <a:solidFill>
                  <a:srgbClr val="003366"/>
                </a:solidFill>
                <a:latin typeface="Tahoma" pitchFamily="34" charset="0"/>
                <a:cs typeface="Tahoma" pitchFamily="34" charset="0"/>
              </a:rPr>
              <a:t>Contents</a:t>
            </a:r>
          </a:p>
        </p:txBody>
      </p:sp>
      <p:sp>
        <p:nvSpPr>
          <p:cNvPr id="17409" name="Slide Number Placeholder 5"/>
          <p:cNvSpPr>
            <a:spLocks noGrp="1"/>
          </p:cNvSpPr>
          <p:nvPr>
            <p:ph type="sldNum" sz="quarter" idx="12"/>
          </p:nvPr>
        </p:nvSpPr>
        <p:spPr>
          <a:noFill/>
        </p:spPr>
        <p:txBody>
          <a:bodyPr/>
          <a:lstStyle/>
          <a:p>
            <a:fld id="{6B55E34D-0127-4CE6-83A9-DD63653ED07C}" type="slidenum">
              <a:rPr lang="en-US" smtClean="0"/>
              <a:pPr/>
              <a:t>2</a:t>
            </a:fld>
            <a:endParaRPr lang="en-US" smtClean="0"/>
          </a:p>
        </p:txBody>
      </p:sp>
      <p:sp>
        <p:nvSpPr>
          <p:cNvPr id="17411" name="Text Box 123"/>
          <p:cNvSpPr txBox="1">
            <a:spLocks noChangeArrowheads="1"/>
          </p:cNvSpPr>
          <p:nvPr/>
        </p:nvSpPr>
        <p:spPr bwMode="auto">
          <a:xfrm>
            <a:off x="914400" y="1752600"/>
            <a:ext cx="7467600" cy="366713"/>
          </a:xfrm>
          <a:prstGeom prst="rect">
            <a:avLst/>
          </a:prstGeom>
          <a:noFill/>
          <a:ln w="9525">
            <a:noFill/>
            <a:miter lim="800000"/>
            <a:headEnd/>
            <a:tailEnd/>
          </a:ln>
        </p:spPr>
        <p:txBody>
          <a:bodyPr>
            <a:spAutoFit/>
          </a:bodyPr>
          <a:lstStyle/>
          <a:p>
            <a:pPr>
              <a:spcBef>
                <a:spcPct val="50000"/>
              </a:spcBef>
            </a:pPr>
            <a:endParaRPr lang="en-GB">
              <a:latin typeface="Tahoma" pitchFamily="34" charset="0"/>
              <a:cs typeface="Tahoma" pitchFamily="34" charset="0"/>
            </a:endParaRPr>
          </a:p>
        </p:txBody>
      </p:sp>
      <p:sp>
        <p:nvSpPr>
          <p:cNvPr id="15484" name="Text Box 124"/>
          <p:cNvSpPr txBox="1">
            <a:spLocks noChangeArrowheads="1"/>
          </p:cNvSpPr>
          <p:nvPr/>
        </p:nvSpPr>
        <p:spPr bwMode="auto">
          <a:xfrm>
            <a:off x="609600" y="2090738"/>
            <a:ext cx="8229600" cy="3447098"/>
          </a:xfrm>
          <a:prstGeom prst="rect">
            <a:avLst/>
          </a:prstGeom>
          <a:noFill/>
          <a:ln w="9525">
            <a:noFill/>
            <a:miter lim="800000"/>
            <a:headEnd/>
            <a:tailEnd/>
          </a:ln>
        </p:spPr>
        <p:txBody>
          <a:bodyPr>
            <a:spAutoFit/>
          </a:bodyPr>
          <a:lstStyle/>
          <a:p>
            <a:pPr marL="519113" indent="-519113">
              <a:spcBef>
                <a:spcPts val="600"/>
              </a:spcBef>
              <a:spcAft>
                <a:spcPts val="600"/>
              </a:spcAft>
              <a:buFontTx/>
              <a:buChar char="•"/>
              <a:tabLst>
                <a:tab pos="519113" algn="l"/>
              </a:tabLst>
            </a:pPr>
            <a:r>
              <a:rPr lang="en-GB" sz="2800" b="1" dirty="0" smtClean="0">
                <a:latin typeface="Tahoma" pitchFamily="34" charset="0"/>
                <a:cs typeface="Tahoma" pitchFamily="34" charset="0"/>
              </a:rPr>
              <a:t>Overview</a:t>
            </a:r>
          </a:p>
          <a:p>
            <a:pPr marL="519113" indent="-519113">
              <a:spcBef>
                <a:spcPts val="600"/>
              </a:spcBef>
              <a:spcAft>
                <a:spcPts val="600"/>
              </a:spcAft>
              <a:buFontTx/>
              <a:buChar char="•"/>
              <a:tabLst>
                <a:tab pos="519113" algn="l"/>
              </a:tabLst>
            </a:pPr>
            <a:r>
              <a:rPr lang="en-US" sz="2800" b="1" dirty="0" smtClean="0">
                <a:latin typeface="Tahoma" pitchFamily="34" charset="0"/>
                <a:cs typeface="Tahoma" pitchFamily="34" charset="0"/>
              </a:rPr>
              <a:t>Relationship Between PAC and SAI</a:t>
            </a:r>
            <a:endParaRPr lang="en-GB" sz="2800" b="1" dirty="0">
              <a:latin typeface="Tahoma" pitchFamily="34" charset="0"/>
              <a:cs typeface="Tahoma" pitchFamily="34" charset="0"/>
            </a:endParaRPr>
          </a:p>
          <a:p>
            <a:pPr marL="519113" indent="-519113">
              <a:spcBef>
                <a:spcPts val="600"/>
              </a:spcBef>
              <a:spcAft>
                <a:spcPts val="600"/>
              </a:spcAft>
              <a:buFontTx/>
              <a:buChar char="•"/>
              <a:tabLst>
                <a:tab pos="519113" algn="l"/>
              </a:tabLst>
            </a:pPr>
            <a:r>
              <a:rPr lang="en-GB" sz="2800" b="1" dirty="0" smtClean="0">
                <a:latin typeface="Tahoma" pitchFamily="34" charset="0"/>
                <a:cs typeface="Tahoma" pitchFamily="34" charset="0"/>
              </a:rPr>
              <a:t>Enhancing PAC Effectiveness</a:t>
            </a:r>
          </a:p>
          <a:p>
            <a:pPr marL="519113" indent="-519113">
              <a:spcBef>
                <a:spcPts val="600"/>
              </a:spcBef>
              <a:spcAft>
                <a:spcPts val="600"/>
              </a:spcAft>
              <a:buFontTx/>
              <a:buChar char="•"/>
              <a:tabLst>
                <a:tab pos="519113" algn="l"/>
              </a:tabLst>
            </a:pPr>
            <a:r>
              <a:rPr lang="en-US" sz="2800" b="1" dirty="0" smtClean="0">
                <a:latin typeface="Tahoma" pitchFamily="34" charset="0"/>
                <a:cs typeface="Tahoma" pitchFamily="34" charset="0"/>
              </a:rPr>
              <a:t>Enhancing SAI Effectiveness</a:t>
            </a:r>
            <a:endParaRPr lang="en-GB" sz="2800" b="1" dirty="0">
              <a:latin typeface="Tahoma" pitchFamily="34" charset="0"/>
              <a:cs typeface="Tahoma" pitchFamily="34" charset="0"/>
            </a:endParaRPr>
          </a:p>
          <a:p>
            <a:pPr marL="519113" indent="-519113">
              <a:spcBef>
                <a:spcPts val="600"/>
              </a:spcBef>
              <a:spcAft>
                <a:spcPts val="600"/>
              </a:spcAft>
              <a:buFontTx/>
              <a:buChar char="•"/>
              <a:tabLst>
                <a:tab pos="519113" algn="l"/>
              </a:tabLst>
            </a:pPr>
            <a:r>
              <a:rPr lang="en-GB" sz="2800" b="1" dirty="0" smtClean="0">
                <a:latin typeface="Tahoma" pitchFamily="34" charset="0"/>
                <a:cs typeface="Tahoma" pitchFamily="34" charset="0"/>
              </a:rPr>
              <a:t>Parliamentary Questions on SAI</a:t>
            </a:r>
          </a:p>
          <a:p>
            <a:pPr marL="519113" indent="-519113">
              <a:spcBef>
                <a:spcPts val="600"/>
              </a:spcBef>
              <a:spcAft>
                <a:spcPts val="600"/>
              </a:spcAft>
              <a:buFontTx/>
              <a:buChar char="•"/>
              <a:tabLst>
                <a:tab pos="519113" algn="l"/>
              </a:tabLst>
            </a:pPr>
            <a:r>
              <a:rPr lang="en-US" sz="2800" b="1" dirty="0" smtClean="0">
                <a:latin typeface="Tahoma" pitchFamily="34" charset="0"/>
                <a:cs typeface="Tahoma" pitchFamily="34" charset="0"/>
              </a:rPr>
              <a:t>Concluding Remark</a:t>
            </a:r>
            <a:endParaRPr lang="en-GB" sz="2800" b="1" dirty="0">
              <a:latin typeface="Tahoma" pitchFamily="34" charset="0"/>
              <a:cs typeface="Tahoma" pitchFamily="34" charset="0"/>
            </a:endParaRPr>
          </a:p>
        </p:txBody>
      </p:sp>
    </p:spTree>
  </p:cSld>
  <p:clrMapOvr>
    <a:masterClrMapping/>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3" name="Slide Number Placeholder 3"/>
          <p:cNvSpPr>
            <a:spLocks noGrp="1"/>
          </p:cNvSpPr>
          <p:nvPr>
            <p:ph type="sldNum" sz="quarter" idx="12"/>
          </p:nvPr>
        </p:nvSpPr>
        <p:spPr>
          <a:noFill/>
        </p:spPr>
        <p:txBody>
          <a:bodyPr/>
          <a:lstStyle/>
          <a:p>
            <a:fld id="{1FBD6EED-6E55-4340-8643-232C76700037}" type="slidenum">
              <a:rPr lang="en-US" smtClean="0"/>
              <a:pPr/>
              <a:t>20</a:t>
            </a:fld>
            <a:endParaRPr lang="en-US" dirty="0" smtClean="0"/>
          </a:p>
        </p:txBody>
      </p:sp>
      <p:sp>
        <p:nvSpPr>
          <p:cNvPr id="12" name="Text Box 8"/>
          <p:cNvSpPr txBox="1">
            <a:spLocks noChangeArrowheads="1"/>
          </p:cNvSpPr>
          <p:nvPr/>
        </p:nvSpPr>
        <p:spPr bwMode="auto">
          <a:xfrm>
            <a:off x="385491" y="2216527"/>
            <a:ext cx="8301309" cy="523220"/>
          </a:xfrm>
          <a:prstGeom prst="rect">
            <a:avLst/>
          </a:prstGeom>
          <a:noFill/>
          <a:ln w="9525">
            <a:noFill/>
            <a:miter lim="800000"/>
            <a:headEnd/>
            <a:tailEnd/>
          </a:ln>
          <a:effectLst/>
          <a:scene3d>
            <a:camera prst="orthographicFront"/>
            <a:lightRig rig="threePt" dir="t"/>
          </a:scene3d>
          <a:sp3d>
            <a:bevelT w="88900" prst="angle"/>
            <a:bevelB prst="angle"/>
          </a:sp3d>
        </p:spPr>
        <p:txBody>
          <a:bodyPr wrap="square">
            <a:spAutoFit/>
          </a:bodyPr>
          <a:lstStyle/>
          <a:p>
            <a:pPr>
              <a:spcBef>
                <a:spcPts val="600"/>
              </a:spcBef>
              <a:spcAft>
                <a:spcPts val="600"/>
              </a:spcAft>
              <a:defRPr/>
            </a:pPr>
            <a:r>
              <a:rPr lang="en-SG" sz="2800" dirty="0" smtClean="0">
                <a:solidFill>
                  <a:schemeClr val="tx2"/>
                </a:solidFill>
                <a:effectLst>
                  <a:outerShdw blurRad="38100" dist="38100" dir="2700000" algn="tl">
                    <a:srgbClr val="C0C0C0"/>
                  </a:outerShdw>
                </a:effectLst>
                <a:latin typeface="Tahoma" pitchFamily="34" charset="0"/>
                <a:ea typeface="ヒラギノ角ゴ Pro W3"/>
                <a:cs typeface="Tahoma" pitchFamily="34" charset="0"/>
              </a:rPr>
              <a:t> </a:t>
            </a:r>
            <a:endParaRPr lang="en-US" sz="2900" i="1" dirty="0" smtClean="0">
              <a:solidFill>
                <a:srgbClr val="172185"/>
              </a:solidFill>
              <a:effectLst>
                <a:outerShdw blurRad="38100" dist="38100" dir="2700000" algn="tl">
                  <a:srgbClr val="C0C0C0"/>
                </a:outerShdw>
              </a:effectLst>
              <a:latin typeface="Calibri" pitchFamily="34" charset="0"/>
              <a:ea typeface="ヒラギノ角ゴ Pro W3"/>
              <a:cs typeface="Tahoma" pitchFamily="34" charset="0"/>
            </a:endParaRPr>
          </a:p>
        </p:txBody>
      </p:sp>
      <p:sp>
        <p:nvSpPr>
          <p:cNvPr id="6" name="Rectangle 5"/>
          <p:cNvSpPr/>
          <p:nvPr/>
        </p:nvSpPr>
        <p:spPr>
          <a:xfrm>
            <a:off x="685800" y="1828801"/>
            <a:ext cx="7848600" cy="430887"/>
          </a:xfrm>
          <a:prstGeom prst="rect">
            <a:avLst/>
          </a:prstGeom>
        </p:spPr>
        <p:txBody>
          <a:bodyPr wrap="square">
            <a:spAutoFit/>
          </a:bodyPr>
          <a:lstStyle/>
          <a:p>
            <a:r>
              <a:rPr lang="en-SG" sz="2200" b="1" i="1" dirty="0" smtClean="0">
                <a:solidFill>
                  <a:schemeClr val="tx2"/>
                </a:solidFill>
                <a:latin typeface="Calibri" pitchFamily="34" charset="0"/>
              </a:rPr>
              <a:t> </a:t>
            </a:r>
          </a:p>
        </p:txBody>
      </p:sp>
      <p:sp>
        <p:nvSpPr>
          <p:cNvPr id="12289" name="Rectangle 1"/>
          <p:cNvSpPr>
            <a:spLocks noChangeArrowheads="1"/>
          </p:cNvSpPr>
          <p:nvPr/>
        </p:nvSpPr>
        <p:spPr bwMode="auto">
          <a:xfrm>
            <a:off x="609600" y="3369171"/>
            <a:ext cx="8153400" cy="110799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R="0" lvl="0" algn="l" defTabSz="914400" rtl="0" eaLnBrk="0" fontAlgn="base" latinLnBrk="0" hangingPunct="0">
              <a:lnSpc>
                <a:spcPct val="100000"/>
              </a:lnSpc>
              <a:spcBef>
                <a:spcPct val="0"/>
              </a:spcBef>
              <a:spcAft>
                <a:spcPct val="0"/>
              </a:spcAft>
              <a:buClrTx/>
              <a:buSzTx/>
              <a:buFontTx/>
              <a:buNone/>
              <a:tabLst/>
            </a:pPr>
            <a:endParaRPr lang="en-US" sz="2200" i="1" dirty="0" smtClean="0">
              <a:solidFill>
                <a:srgbClr val="365F91"/>
              </a:solidFill>
              <a:latin typeface="+mj-lt"/>
              <a:cs typeface="Times New Roman" pitchFamily="18" charset="0"/>
            </a:endParaRPr>
          </a:p>
          <a:p>
            <a:pPr marR="0" lvl="0" algn="l" defTabSz="914400" rtl="0" eaLnBrk="0" fontAlgn="base" latinLnBrk="0" hangingPunct="0">
              <a:lnSpc>
                <a:spcPct val="100000"/>
              </a:lnSpc>
              <a:spcBef>
                <a:spcPct val="0"/>
              </a:spcBef>
              <a:spcAft>
                <a:spcPct val="0"/>
              </a:spcAft>
              <a:buClrTx/>
              <a:buSzTx/>
              <a:buFontTx/>
              <a:buNone/>
              <a:tabLst/>
            </a:pPr>
            <a:endParaRPr lang="en-US" sz="2200" i="1" dirty="0" smtClean="0">
              <a:solidFill>
                <a:srgbClr val="365F91"/>
              </a:solidFill>
              <a:latin typeface="+mj-lt"/>
              <a:cs typeface="Times New Roman" pitchFamily="18" charset="0"/>
            </a:endParaRPr>
          </a:p>
          <a:p>
            <a:pPr marR="0" lvl="0" algn="l" defTabSz="914400" rtl="0" eaLnBrk="0" fontAlgn="base" latinLnBrk="0" hangingPunct="0">
              <a:lnSpc>
                <a:spcPct val="100000"/>
              </a:lnSpc>
              <a:spcBef>
                <a:spcPct val="0"/>
              </a:spcBef>
              <a:spcAft>
                <a:spcPct val="0"/>
              </a:spcAft>
              <a:buClrTx/>
              <a:buSzTx/>
              <a:buFontTx/>
              <a:buNone/>
              <a:tabLst/>
            </a:pPr>
            <a:endParaRPr kumimoji="0" lang="en-GB" sz="2200" b="0" i="0" u="none" strike="noStrike" cap="none" normalizeH="0" baseline="0" dirty="0" smtClean="0">
              <a:ln>
                <a:noFill/>
              </a:ln>
              <a:solidFill>
                <a:schemeClr val="tx1"/>
              </a:solidFill>
              <a:effectLst/>
              <a:latin typeface="+mj-lt"/>
              <a:cs typeface="Arial" pitchFamily="34" charset="0"/>
            </a:endParaRPr>
          </a:p>
        </p:txBody>
      </p:sp>
      <p:sp>
        <p:nvSpPr>
          <p:cNvPr id="8" name="Rectangle 7"/>
          <p:cNvSpPr/>
          <p:nvPr/>
        </p:nvSpPr>
        <p:spPr>
          <a:xfrm>
            <a:off x="457200" y="4038600"/>
            <a:ext cx="5105400" cy="430887"/>
          </a:xfrm>
          <a:prstGeom prst="rect">
            <a:avLst/>
          </a:prstGeom>
        </p:spPr>
        <p:txBody>
          <a:bodyPr wrap="square">
            <a:spAutoFit/>
          </a:bodyPr>
          <a:lstStyle/>
          <a:p>
            <a:r>
              <a:rPr lang="en-GB" sz="2200" dirty="0" smtClean="0">
                <a:solidFill>
                  <a:srgbClr val="365F91"/>
                </a:solidFill>
                <a:latin typeface="+mn-lt"/>
                <a:ea typeface="Calibri" pitchFamily="34" charset="0"/>
                <a:cs typeface="Times New Roman" pitchFamily="18" charset="0"/>
              </a:rPr>
              <a:t>Extract from PAC Report (February 2011)</a:t>
            </a:r>
            <a:endParaRPr lang="en-GB" sz="2200" dirty="0">
              <a:latin typeface="+mn-lt"/>
            </a:endParaRPr>
          </a:p>
        </p:txBody>
      </p:sp>
      <p:sp>
        <p:nvSpPr>
          <p:cNvPr id="60417" name="Rectangle 1"/>
          <p:cNvSpPr>
            <a:spLocks noChangeArrowheads="1"/>
          </p:cNvSpPr>
          <p:nvPr/>
        </p:nvSpPr>
        <p:spPr bwMode="auto">
          <a:xfrm>
            <a:off x="457200" y="2243554"/>
            <a:ext cx="8153400" cy="178510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200" b="1" i="1" u="none" strike="noStrike" cap="none" normalizeH="0" baseline="0" dirty="0" smtClean="0">
                <a:ln>
                  <a:noFill/>
                </a:ln>
                <a:solidFill>
                  <a:srgbClr val="365F91"/>
                </a:solidFill>
                <a:effectLst/>
                <a:latin typeface="+mn-lt"/>
                <a:ea typeface="Calibri" pitchFamily="34" charset="0"/>
                <a:cs typeface="Times New Roman" pitchFamily="18" charset="0"/>
              </a:rPr>
              <a:t>“As there could be other ministries or statutory boards with similar close relationships with related organisations, giving rise to conflict of interests situation, the Committee recommends that the AGO, in the course of its audits, look out for such related party transactions.”</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sz="2200" b="0" i="1" u="none" strike="noStrike" cap="none" normalizeH="0" baseline="0" dirty="0" smtClean="0">
                <a:ln>
                  <a:noFill/>
                </a:ln>
                <a:solidFill>
                  <a:srgbClr val="365F91"/>
                </a:solidFill>
                <a:effectLst/>
                <a:latin typeface="+mn-lt"/>
                <a:ea typeface="Calibri" pitchFamily="34" charset="0"/>
                <a:cs typeface="Times New Roman" pitchFamily="18" charset="0"/>
              </a:rPr>
              <a:t> </a:t>
            </a:r>
            <a:endParaRPr kumimoji="0" lang="en-GB" sz="2200" b="0" i="0" u="none" strike="noStrike" cap="none" normalizeH="0" baseline="0" dirty="0" smtClean="0">
              <a:ln>
                <a:noFill/>
              </a:ln>
              <a:solidFill>
                <a:schemeClr val="tx1"/>
              </a:solidFill>
              <a:effectLst/>
              <a:latin typeface="+mn-lt"/>
              <a:cs typeface="Arial" pitchFamily="34" charset="0"/>
            </a:endParaRPr>
          </a:p>
        </p:txBody>
      </p:sp>
      <p:pic>
        <p:nvPicPr>
          <p:cNvPr id="9" name="Picture 17"/>
          <p:cNvPicPr>
            <a:picLocks noChangeAspect="1" noChangeArrowheads="1"/>
          </p:cNvPicPr>
          <p:nvPr/>
        </p:nvPicPr>
        <p:blipFill>
          <a:blip r:embed="rId3" cstate="print"/>
          <a:srcRect l="13750" t="53000" r="14999" b="14999"/>
          <a:stretch>
            <a:fillRect/>
          </a:stretch>
        </p:blipFill>
        <p:spPr bwMode="auto">
          <a:xfrm>
            <a:off x="0" y="4648200"/>
            <a:ext cx="9144000" cy="2209800"/>
          </a:xfrm>
          <a:prstGeom prst="rect">
            <a:avLst/>
          </a:prstGeom>
          <a:noFill/>
          <a:ln w="9525">
            <a:noFill/>
            <a:miter lim="800000"/>
            <a:headEnd/>
            <a:tailEnd/>
          </a:ln>
        </p:spPr>
      </p:pic>
    </p:spTree>
  </p:cSld>
  <p:clrMapOvr>
    <a:masterClrMapping/>
  </p:clrMapOvr>
  <p:transition spd="slow"/>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3" name="Slide Number Placeholder 3"/>
          <p:cNvSpPr>
            <a:spLocks noGrp="1"/>
          </p:cNvSpPr>
          <p:nvPr>
            <p:ph type="sldNum" sz="quarter" idx="12"/>
          </p:nvPr>
        </p:nvSpPr>
        <p:spPr>
          <a:noFill/>
        </p:spPr>
        <p:txBody>
          <a:bodyPr/>
          <a:lstStyle/>
          <a:p>
            <a:fld id="{1FBD6EED-6E55-4340-8643-232C76700037}" type="slidenum">
              <a:rPr lang="en-US" smtClean="0"/>
              <a:pPr/>
              <a:t>21</a:t>
            </a:fld>
            <a:endParaRPr lang="en-US" dirty="0" smtClean="0"/>
          </a:p>
        </p:txBody>
      </p:sp>
      <p:sp>
        <p:nvSpPr>
          <p:cNvPr id="12" name="Text Box 8"/>
          <p:cNvSpPr txBox="1">
            <a:spLocks noChangeArrowheads="1"/>
          </p:cNvSpPr>
          <p:nvPr/>
        </p:nvSpPr>
        <p:spPr bwMode="auto">
          <a:xfrm>
            <a:off x="385491" y="2216527"/>
            <a:ext cx="8301309" cy="523220"/>
          </a:xfrm>
          <a:prstGeom prst="rect">
            <a:avLst/>
          </a:prstGeom>
          <a:noFill/>
          <a:ln w="9525">
            <a:noFill/>
            <a:miter lim="800000"/>
            <a:headEnd/>
            <a:tailEnd/>
          </a:ln>
          <a:effectLst/>
          <a:scene3d>
            <a:camera prst="orthographicFront"/>
            <a:lightRig rig="threePt" dir="t"/>
          </a:scene3d>
          <a:sp3d>
            <a:bevelT w="88900" prst="angle"/>
            <a:bevelB prst="angle"/>
          </a:sp3d>
        </p:spPr>
        <p:txBody>
          <a:bodyPr wrap="square">
            <a:spAutoFit/>
          </a:bodyPr>
          <a:lstStyle/>
          <a:p>
            <a:pPr>
              <a:spcBef>
                <a:spcPts val="600"/>
              </a:spcBef>
              <a:spcAft>
                <a:spcPts val="600"/>
              </a:spcAft>
              <a:defRPr/>
            </a:pPr>
            <a:r>
              <a:rPr lang="en-SG" sz="2800" dirty="0" smtClean="0">
                <a:solidFill>
                  <a:schemeClr val="tx2"/>
                </a:solidFill>
                <a:effectLst>
                  <a:outerShdw blurRad="38100" dist="38100" dir="2700000" algn="tl">
                    <a:srgbClr val="C0C0C0"/>
                  </a:outerShdw>
                </a:effectLst>
                <a:latin typeface="Tahoma" pitchFamily="34" charset="0"/>
                <a:ea typeface="ヒラギノ角ゴ Pro W3"/>
                <a:cs typeface="Tahoma" pitchFamily="34" charset="0"/>
              </a:rPr>
              <a:t> </a:t>
            </a:r>
            <a:endParaRPr lang="en-US" sz="2900" i="1" dirty="0" smtClean="0">
              <a:solidFill>
                <a:srgbClr val="172185"/>
              </a:solidFill>
              <a:effectLst>
                <a:outerShdw blurRad="38100" dist="38100" dir="2700000" algn="tl">
                  <a:srgbClr val="C0C0C0"/>
                </a:outerShdw>
              </a:effectLst>
              <a:latin typeface="Calibri" pitchFamily="34" charset="0"/>
              <a:ea typeface="ヒラギノ角ゴ Pro W3"/>
              <a:cs typeface="Tahoma" pitchFamily="34" charset="0"/>
            </a:endParaRPr>
          </a:p>
        </p:txBody>
      </p:sp>
      <p:sp>
        <p:nvSpPr>
          <p:cNvPr id="6" name="Rectangle 5"/>
          <p:cNvSpPr/>
          <p:nvPr/>
        </p:nvSpPr>
        <p:spPr>
          <a:xfrm>
            <a:off x="685800" y="1828801"/>
            <a:ext cx="7848600" cy="430887"/>
          </a:xfrm>
          <a:prstGeom prst="rect">
            <a:avLst/>
          </a:prstGeom>
        </p:spPr>
        <p:txBody>
          <a:bodyPr wrap="square">
            <a:spAutoFit/>
          </a:bodyPr>
          <a:lstStyle/>
          <a:p>
            <a:r>
              <a:rPr lang="en-SG" sz="2200" b="1" i="1" dirty="0" smtClean="0">
                <a:solidFill>
                  <a:schemeClr val="tx2"/>
                </a:solidFill>
                <a:latin typeface="Calibri" pitchFamily="34" charset="0"/>
              </a:rPr>
              <a:t> </a:t>
            </a:r>
          </a:p>
        </p:txBody>
      </p:sp>
      <p:sp>
        <p:nvSpPr>
          <p:cNvPr id="12289" name="Rectangle 1"/>
          <p:cNvSpPr>
            <a:spLocks noChangeArrowheads="1"/>
          </p:cNvSpPr>
          <p:nvPr/>
        </p:nvSpPr>
        <p:spPr bwMode="auto">
          <a:xfrm>
            <a:off x="609600" y="3369171"/>
            <a:ext cx="8153400" cy="110799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R="0" lvl="0" algn="l" defTabSz="914400" rtl="0" eaLnBrk="0" fontAlgn="base" latinLnBrk="0" hangingPunct="0">
              <a:lnSpc>
                <a:spcPct val="100000"/>
              </a:lnSpc>
              <a:spcBef>
                <a:spcPct val="0"/>
              </a:spcBef>
              <a:spcAft>
                <a:spcPct val="0"/>
              </a:spcAft>
              <a:buClrTx/>
              <a:buSzTx/>
              <a:buFontTx/>
              <a:buNone/>
              <a:tabLst/>
            </a:pPr>
            <a:endParaRPr lang="en-US" sz="2200" i="1" dirty="0" smtClean="0">
              <a:solidFill>
                <a:srgbClr val="365F91"/>
              </a:solidFill>
              <a:latin typeface="+mj-lt"/>
              <a:cs typeface="Times New Roman" pitchFamily="18" charset="0"/>
            </a:endParaRPr>
          </a:p>
          <a:p>
            <a:pPr marR="0" lvl="0" algn="l" defTabSz="914400" rtl="0" eaLnBrk="0" fontAlgn="base" latinLnBrk="0" hangingPunct="0">
              <a:lnSpc>
                <a:spcPct val="100000"/>
              </a:lnSpc>
              <a:spcBef>
                <a:spcPct val="0"/>
              </a:spcBef>
              <a:spcAft>
                <a:spcPct val="0"/>
              </a:spcAft>
              <a:buClrTx/>
              <a:buSzTx/>
              <a:buFontTx/>
              <a:buNone/>
              <a:tabLst/>
            </a:pPr>
            <a:endParaRPr lang="en-US" sz="2200" i="1" dirty="0" smtClean="0">
              <a:solidFill>
                <a:srgbClr val="365F91"/>
              </a:solidFill>
              <a:latin typeface="+mj-lt"/>
              <a:cs typeface="Times New Roman" pitchFamily="18" charset="0"/>
            </a:endParaRPr>
          </a:p>
          <a:p>
            <a:pPr marR="0" lvl="0" algn="l" defTabSz="914400" rtl="0" eaLnBrk="0" fontAlgn="base" latinLnBrk="0" hangingPunct="0">
              <a:lnSpc>
                <a:spcPct val="100000"/>
              </a:lnSpc>
              <a:spcBef>
                <a:spcPct val="0"/>
              </a:spcBef>
              <a:spcAft>
                <a:spcPct val="0"/>
              </a:spcAft>
              <a:buClrTx/>
              <a:buSzTx/>
              <a:buFontTx/>
              <a:buNone/>
              <a:tabLst/>
            </a:pPr>
            <a:endParaRPr kumimoji="0" lang="en-GB" sz="2200" b="0" i="0" u="none" strike="noStrike" cap="none" normalizeH="0" baseline="0" dirty="0" smtClean="0">
              <a:ln>
                <a:noFill/>
              </a:ln>
              <a:solidFill>
                <a:schemeClr val="tx1"/>
              </a:solidFill>
              <a:effectLst/>
              <a:latin typeface="+mj-lt"/>
              <a:cs typeface="Arial" pitchFamily="34" charset="0"/>
            </a:endParaRPr>
          </a:p>
        </p:txBody>
      </p:sp>
      <p:sp>
        <p:nvSpPr>
          <p:cNvPr id="8" name="Rectangle 7"/>
          <p:cNvSpPr/>
          <p:nvPr/>
        </p:nvSpPr>
        <p:spPr>
          <a:xfrm>
            <a:off x="533400" y="4800600"/>
            <a:ext cx="5105400" cy="430887"/>
          </a:xfrm>
          <a:prstGeom prst="rect">
            <a:avLst/>
          </a:prstGeom>
        </p:spPr>
        <p:txBody>
          <a:bodyPr wrap="square">
            <a:spAutoFit/>
          </a:bodyPr>
          <a:lstStyle/>
          <a:p>
            <a:r>
              <a:rPr lang="en-GB" sz="2200" dirty="0" smtClean="0">
                <a:solidFill>
                  <a:srgbClr val="365F91"/>
                </a:solidFill>
                <a:latin typeface="+mn-lt"/>
                <a:ea typeface="Calibri" pitchFamily="34" charset="0"/>
                <a:cs typeface="Times New Roman" pitchFamily="18" charset="0"/>
              </a:rPr>
              <a:t>Extract from PAC Report (May 2010)</a:t>
            </a:r>
            <a:endParaRPr lang="en-GB" sz="2200" dirty="0">
              <a:latin typeface="+mn-lt"/>
            </a:endParaRPr>
          </a:p>
        </p:txBody>
      </p:sp>
      <p:sp>
        <p:nvSpPr>
          <p:cNvPr id="60417" name="Rectangle 1"/>
          <p:cNvSpPr>
            <a:spLocks noChangeArrowheads="1"/>
          </p:cNvSpPr>
          <p:nvPr/>
        </p:nvSpPr>
        <p:spPr bwMode="auto">
          <a:xfrm>
            <a:off x="457200" y="1566446"/>
            <a:ext cx="8153400" cy="313932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en-GB" sz="2200" dirty="0" smtClean="0">
                <a:latin typeface="+mn-lt"/>
              </a:rPr>
              <a:t> </a:t>
            </a:r>
          </a:p>
          <a:p>
            <a:r>
              <a:rPr lang="en-GB" sz="2200" i="1" dirty="0" smtClean="0">
                <a:solidFill>
                  <a:schemeClr val="accent1"/>
                </a:solidFill>
                <a:latin typeface="+mn-lt"/>
              </a:rPr>
              <a:t>“8   The (Public Accounts) Committee noted the measures taken to improve MDA’s overall governance. In view of the number of lapses noted for MDA, </a:t>
            </a:r>
            <a:r>
              <a:rPr lang="en-GB" sz="2200" b="1" i="1" dirty="0" smtClean="0">
                <a:solidFill>
                  <a:schemeClr val="accent1"/>
                </a:solidFill>
                <a:latin typeface="+mn-lt"/>
              </a:rPr>
              <a:t>the Committee recommends that AGO consider reviewing MDA’s governance and controls in two to three years’ time</a:t>
            </a:r>
            <a:r>
              <a:rPr lang="en-GB" sz="2200" i="1" dirty="0" smtClean="0">
                <a:solidFill>
                  <a:schemeClr val="accent1"/>
                </a:solidFill>
                <a:latin typeface="+mn-lt"/>
              </a:rPr>
              <a:t>. Although AGO’s policy is to audit statutory boards at least once in seven years, </a:t>
            </a:r>
            <a:r>
              <a:rPr lang="en-GB" sz="2200" b="1" i="1" dirty="0" smtClean="0">
                <a:solidFill>
                  <a:schemeClr val="accent1"/>
                </a:solidFill>
                <a:latin typeface="+mn-lt"/>
              </a:rPr>
              <a:t>the Committee recommends more frequent audits for entities where many lapses have been found</a:t>
            </a:r>
            <a:r>
              <a:rPr lang="en-GB" sz="2200" i="1" dirty="0" smtClean="0">
                <a:solidFill>
                  <a:schemeClr val="accent1"/>
                </a:solidFill>
                <a:latin typeface="+mn-lt"/>
              </a:rPr>
              <a:t>.”  </a:t>
            </a:r>
            <a:endParaRPr lang="en-GB" sz="2200" dirty="0" smtClean="0">
              <a:solidFill>
                <a:schemeClr val="accent1"/>
              </a:solidFill>
              <a:latin typeface="+mn-lt"/>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GB" sz="2200" b="0" i="1" u="none" strike="noStrike" cap="none" normalizeH="0" baseline="0" dirty="0" smtClean="0">
                <a:ln>
                  <a:noFill/>
                </a:ln>
                <a:solidFill>
                  <a:srgbClr val="365F91"/>
                </a:solidFill>
                <a:effectLst/>
                <a:latin typeface="+mn-lt"/>
                <a:ea typeface="Calibri" pitchFamily="34" charset="0"/>
                <a:cs typeface="Times New Roman" pitchFamily="18" charset="0"/>
              </a:rPr>
              <a:t> </a:t>
            </a:r>
            <a:endParaRPr kumimoji="0" lang="en-GB" sz="2200" b="0" i="0" u="none" strike="noStrike" cap="none" normalizeH="0" baseline="0" dirty="0" smtClean="0">
              <a:ln>
                <a:noFill/>
              </a:ln>
              <a:solidFill>
                <a:schemeClr val="tx1"/>
              </a:solidFill>
              <a:effectLst/>
              <a:latin typeface="+mn-lt"/>
              <a:cs typeface="Arial" pitchFamily="34" charset="0"/>
            </a:endParaRPr>
          </a:p>
        </p:txBody>
      </p:sp>
    </p:spTree>
  </p:cSld>
  <p:clrMapOvr>
    <a:masterClrMapping/>
  </p:clrMapOvr>
  <p:transition spd="slow"/>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5" name="Picture 2" descr="C:\Users\christt\Pictures\AG Report.jpg"/>
          <p:cNvPicPr>
            <a:picLocks noChangeAspect="1" noChangeArrowheads="1"/>
          </p:cNvPicPr>
          <p:nvPr/>
        </p:nvPicPr>
        <p:blipFill>
          <a:blip r:embed="rId3" cstate="print">
            <a:lum bright="50000" contrast="-63000"/>
          </a:blip>
          <a:srcRect/>
          <a:stretch>
            <a:fillRect/>
          </a:stretch>
        </p:blipFill>
        <p:spPr bwMode="auto">
          <a:xfrm rot="989362">
            <a:off x="5980476" y="2610839"/>
            <a:ext cx="2744046" cy="3890294"/>
          </a:xfrm>
          <a:prstGeom prst="rect">
            <a:avLst/>
          </a:prstGeom>
          <a:ln>
            <a:noFill/>
          </a:ln>
          <a:effectLst>
            <a:softEdge rad="112500"/>
          </a:effectLst>
          <a:scene3d>
            <a:camera prst="orthographicFront">
              <a:rot lat="600000" lon="300000" rev="0"/>
            </a:camera>
            <a:lightRig rig="threePt" dir="t"/>
          </a:scene3d>
        </p:spPr>
      </p:pic>
      <p:sp>
        <p:nvSpPr>
          <p:cNvPr id="23553" name="Slide Number Placeholder 3"/>
          <p:cNvSpPr>
            <a:spLocks noGrp="1"/>
          </p:cNvSpPr>
          <p:nvPr>
            <p:ph type="sldNum" sz="quarter" idx="12"/>
          </p:nvPr>
        </p:nvSpPr>
        <p:spPr>
          <a:noFill/>
        </p:spPr>
        <p:txBody>
          <a:bodyPr/>
          <a:lstStyle/>
          <a:p>
            <a:fld id="{1FBD6EED-6E55-4340-8643-232C76700037}" type="slidenum">
              <a:rPr lang="en-US" smtClean="0"/>
              <a:pPr/>
              <a:t>22</a:t>
            </a:fld>
            <a:endParaRPr lang="en-US" dirty="0" smtClean="0"/>
          </a:p>
        </p:txBody>
      </p:sp>
      <p:sp>
        <p:nvSpPr>
          <p:cNvPr id="12" name="Text Box 8"/>
          <p:cNvSpPr txBox="1">
            <a:spLocks noChangeArrowheads="1"/>
          </p:cNvSpPr>
          <p:nvPr/>
        </p:nvSpPr>
        <p:spPr bwMode="auto">
          <a:xfrm>
            <a:off x="381000" y="1828800"/>
            <a:ext cx="8301309" cy="3208571"/>
          </a:xfrm>
          <a:prstGeom prst="rect">
            <a:avLst/>
          </a:prstGeom>
          <a:noFill/>
          <a:ln w="9525">
            <a:noFill/>
            <a:miter lim="800000"/>
            <a:headEnd/>
            <a:tailEnd/>
          </a:ln>
          <a:effectLst/>
          <a:scene3d>
            <a:camera prst="orthographicFront"/>
            <a:lightRig rig="threePt" dir="t"/>
          </a:scene3d>
          <a:sp3d>
            <a:bevelT w="88900" prst="angle"/>
            <a:bevelB prst="angle"/>
          </a:sp3d>
        </p:spPr>
        <p:txBody>
          <a:bodyPr wrap="square">
            <a:spAutoFit/>
          </a:bodyPr>
          <a:lstStyle/>
          <a:p>
            <a:pPr>
              <a:spcBef>
                <a:spcPts val="600"/>
              </a:spcBef>
              <a:spcAft>
                <a:spcPts val="600"/>
              </a:spcAft>
              <a:defRPr/>
            </a:pPr>
            <a:r>
              <a:rPr lang="en-SG" sz="2800" dirty="0" smtClean="0">
                <a:solidFill>
                  <a:schemeClr val="tx2"/>
                </a:solidFill>
                <a:effectLst>
                  <a:outerShdw blurRad="38100" dist="38100" dir="2700000" algn="tl">
                    <a:srgbClr val="C0C0C0"/>
                  </a:outerShdw>
                </a:effectLst>
                <a:latin typeface="Tahoma" pitchFamily="34" charset="0"/>
                <a:ea typeface="ヒラギノ角ゴ Pro W3"/>
                <a:cs typeface="Tahoma" pitchFamily="34" charset="0"/>
              </a:rPr>
              <a:t> (iii) Confidence of PAC in Quality of Audits</a:t>
            </a:r>
          </a:p>
          <a:p>
            <a:pPr marL="900113" lvl="1" indent="-176213">
              <a:spcBef>
                <a:spcPts val="600"/>
              </a:spcBef>
              <a:spcAft>
                <a:spcPts val="600"/>
              </a:spcAft>
              <a:buFont typeface="Arial" pitchFamily="34" charset="0"/>
              <a:buChar char="•"/>
              <a:defRPr/>
            </a:pPr>
            <a:r>
              <a:rPr lang="en-US" sz="2900" i="1" dirty="0" smtClean="0">
                <a:solidFill>
                  <a:srgbClr val="172185"/>
                </a:solidFill>
                <a:effectLst>
                  <a:outerShdw blurRad="38100" dist="38100" dir="2700000" algn="tl">
                    <a:srgbClr val="C0C0C0"/>
                  </a:outerShdw>
                </a:effectLst>
                <a:latin typeface="Calibri" pitchFamily="34" charset="0"/>
                <a:ea typeface="ヒラギノ角ゴ Pro W3"/>
                <a:cs typeface="Tahoma" pitchFamily="34" charset="0"/>
              </a:rPr>
              <a:t> Quality Assurance Framework for h</a:t>
            </a:r>
            <a:r>
              <a:rPr lang="en-US" sz="3000" i="1" dirty="0" smtClean="0">
                <a:solidFill>
                  <a:srgbClr val="172185"/>
                </a:solidFill>
                <a:effectLst>
                  <a:outerShdw blurRad="38100" dist="38100" dir="2700000" algn="tl">
                    <a:srgbClr val="C0C0C0"/>
                  </a:outerShdw>
                </a:effectLst>
                <a:latin typeface="Calibri" pitchFamily="34" charset="0"/>
                <a:ea typeface="ヒラギノ角ゴ Pro W3"/>
                <a:cs typeface="Tahoma" pitchFamily="34" charset="0"/>
              </a:rPr>
              <a:t>igh standard of quality </a:t>
            </a:r>
          </a:p>
          <a:p>
            <a:pPr marL="900113" lvl="1" indent="-176213">
              <a:spcBef>
                <a:spcPts val="600"/>
              </a:spcBef>
              <a:spcAft>
                <a:spcPts val="600"/>
              </a:spcAft>
              <a:buFont typeface="Arial" pitchFamily="34" charset="0"/>
              <a:buChar char="•"/>
              <a:defRPr/>
            </a:pPr>
            <a:r>
              <a:rPr lang="en-US" sz="2900" i="1" dirty="0" smtClean="0">
                <a:solidFill>
                  <a:srgbClr val="172185"/>
                </a:solidFill>
                <a:effectLst>
                  <a:outerShdw blurRad="38100" dist="38100" dir="2700000" algn="tl">
                    <a:srgbClr val="C0C0C0"/>
                  </a:outerShdw>
                </a:effectLst>
                <a:latin typeface="Calibri" pitchFamily="34" charset="0"/>
                <a:ea typeface="ヒラギノ角ゴ Pro W3"/>
                <a:cs typeface="Tahoma" pitchFamily="34" charset="0"/>
              </a:rPr>
              <a:t>PAC may provide feedback and inputs for improving audit quality</a:t>
            </a:r>
          </a:p>
          <a:p>
            <a:pPr lvl="1">
              <a:spcBef>
                <a:spcPts val="300"/>
              </a:spcBef>
              <a:spcAft>
                <a:spcPts val="300"/>
              </a:spcAft>
              <a:buFont typeface="Arial" pitchFamily="34" charset="0"/>
              <a:buChar char="•"/>
              <a:defRPr/>
            </a:pPr>
            <a:endParaRPr lang="en-US" sz="2900" i="1" dirty="0" smtClean="0">
              <a:solidFill>
                <a:srgbClr val="172185"/>
              </a:solidFill>
              <a:effectLst>
                <a:outerShdw blurRad="38100" dist="38100" dir="2700000" algn="tl">
                  <a:srgbClr val="C0C0C0"/>
                </a:outerShdw>
              </a:effectLst>
              <a:latin typeface="Calibri" pitchFamily="34" charset="0"/>
              <a:ea typeface="ヒラギノ角ゴ Pro W3"/>
              <a:cs typeface="Tahoma" pitchFamily="34" charset="0"/>
            </a:endParaRPr>
          </a:p>
        </p:txBody>
      </p:sp>
    </p:spTree>
  </p:cSld>
  <p:clrMapOvr>
    <a:masterClrMapping/>
  </p:clrMapOvr>
  <p:transition spd="slow"/>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29" name="Slide Number Placeholder 3"/>
          <p:cNvSpPr>
            <a:spLocks noGrp="1"/>
          </p:cNvSpPr>
          <p:nvPr>
            <p:ph type="sldNum" sz="quarter" idx="12"/>
          </p:nvPr>
        </p:nvSpPr>
        <p:spPr>
          <a:noFill/>
        </p:spPr>
        <p:txBody>
          <a:bodyPr/>
          <a:lstStyle/>
          <a:p>
            <a:fld id="{2243C253-87DD-44F4-8230-87A7051F88D2}" type="slidenum">
              <a:rPr lang="en-US" smtClean="0"/>
              <a:pPr/>
              <a:t>23</a:t>
            </a:fld>
            <a:endParaRPr lang="en-US" smtClean="0"/>
          </a:p>
        </p:txBody>
      </p:sp>
      <p:sp>
        <p:nvSpPr>
          <p:cNvPr id="16392" name="Text Box 8"/>
          <p:cNvSpPr txBox="1">
            <a:spLocks noChangeArrowheads="1"/>
          </p:cNvSpPr>
          <p:nvPr/>
        </p:nvSpPr>
        <p:spPr bwMode="auto">
          <a:xfrm>
            <a:off x="304800" y="1981200"/>
            <a:ext cx="8610600" cy="707886"/>
          </a:xfrm>
          <a:prstGeom prst="rect">
            <a:avLst/>
          </a:prstGeom>
          <a:noFill/>
          <a:ln w="9525">
            <a:noFill/>
            <a:miter lim="800000"/>
            <a:headEnd/>
            <a:tailEnd/>
          </a:ln>
          <a:effectLst/>
          <a:scene3d>
            <a:camera prst="orthographicFront"/>
            <a:lightRig rig="threePt" dir="t"/>
          </a:scene3d>
          <a:sp3d>
            <a:bevelT w="88900" prst="angle"/>
            <a:bevelB prst="angle"/>
          </a:sp3d>
        </p:spPr>
        <p:txBody>
          <a:bodyPr wrap="square">
            <a:spAutoFit/>
          </a:bodyPr>
          <a:lstStyle/>
          <a:p>
            <a:pPr>
              <a:defRPr/>
            </a:pPr>
            <a:r>
              <a:rPr lang="en-GB" sz="4000" b="1" dirty="0" smtClean="0">
                <a:latin typeface="Tahoma" pitchFamily="34" charset="0"/>
                <a:cs typeface="Tahoma" pitchFamily="34" charset="0"/>
              </a:rPr>
              <a:t>Parliamentary Questions On SAI</a:t>
            </a:r>
            <a:endParaRPr lang="en-US" sz="4000" b="1" dirty="0">
              <a:effectLst>
                <a:outerShdw blurRad="38100" dist="38100" dir="2700000" algn="tl">
                  <a:srgbClr val="C0C0C0"/>
                </a:outerShdw>
              </a:effectLst>
              <a:latin typeface="Tahoma" pitchFamily="34" charset="0"/>
              <a:ea typeface="ヒラギノ角ゴ Pro W3"/>
              <a:cs typeface="Tahoma" pitchFamily="34" charset="0"/>
            </a:endParaRPr>
          </a:p>
        </p:txBody>
      </p:sp>
      <p:pic>
        <p:nvPicPr>
          <p:cNvPr id="22540" name="Picture 17"/>
          <p:cNvPicPr>
            <a:picLocks noChangeAspect="1" noChangeArrowheads="1"/>
          </p:cNvPicPr>
          <p:nvPr/>
        </p:nvPicPr>
        <p:blipFill>
          <a:blip r:embed="rId2" cstate="print"/>
          <a:srcRect l="13750" t="53000" r="14999" b="14999"/>
          <a:stretch>
            <a:fillRect/>
          </a:stretch>
        </p:blipFill>
        <p:spPr bwMode="auto">
          <a:xfrm>
            <a:off x="0" y="4419600"/>
            <a:ext cx="9144000" cy="2438400"/>
          </a:xfrm>
          <a:prstGeom prst="rect">
            <a:avLst/>
          </a:prstGeom>
          <a:noFill/>
          <a:ln w="9525">
            <a:noFill/>
            <a:miter lim="800000"/>
            <a:headEnd/>
            <a:tailEnd/>
          </a:ln>
        </p:spPr>
      </p:pic>
    </p:spTree>
  </p:cSld>
  <p:clrMapOvr>
    <a:masterClrMapping/>
  </p:clrMapOvr>
  <p:transition spd="slow"/>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3" name="Slide Number Placeholder 3"/>
          <p:cNvSpPr>
            <a:spLocks noGrp="1"/>
          </p:cNvSpPr>
          <p:nvPr>
            <p:ph type="sldNum" sz="quarter" idx="12"/>
          </p:nvPr>
        </p:nvSpPr>
        <p:spPr>
          <a:noFill/>
        </p:spPr>
        <p:txBody>
          <a:bodyPr/>
          <a:lstStyle/>
          <a:p>
            <a:fld id="{1FBD6EED-6E55-4340-8643-232C76700037}" type="slidenum">
              <a:rPr lang="en-US" smtClean="0"/>
              <a:pPr/>
              <a:t>24</a:t>
            </a:fld>
            <a:endParaRPr lang="en-US" dirty="0" smtClean="0"/>
          </a:p>
        </p:txBody>
      </p:sp>
      <p:sp>
        <p:nvSpPr>
          <p:cNvPr id="11" name="Text Box 8"/>
          <p:cNvSpPr txBox="1">
            <a:spLocks noChangeArrowheads="1"/>
          </p:cNvSpPr>
          <p:nvPr/>
        </p:nvSpPr>
        <p:spPr bwMode="auto">
          <a:xfrm>
            <a:off x="381000" y="1548825"/>
            <a:ext cx="8839200" cy="584775"/>
          </a:xfrm>
          <a:prstGeom prst="rect">
            <a:avLst/>
          </a:prstGeom>
          <a:noFill/>
          <a:ln w="9525">
            <a:noFill/>
            <a:miter lim="800000"/>
            <a:headEnd/>
            <a:tailEnd/>
          </a:ln>
          <a:effectLst/>
          <a:scene3d>
            <a:camera prst="orthographicFront"/>
            <a:lightRig rig="threePt" dir="t"/>
          </a:scene3d>
          <a:sp3d>
            <a:bevelT w="88900" prst="angle"/>
            <a:bevelB prst="angle"/>
          </a:sp3d>
        </p:spPr>
        <p:txBody>
          <a:bodyPr wrap="square">
            <a:spAutoFit/>
          </a:bodyPr>
          <a:lstStyle/>
          <a:p>
            <a:pPr>
              <a:defRPr/>
            </a:pPr>
            <a:r>
              <a:rPr lang="en-US" sz="3200" b="1" dirty="0" smtClean="0">
                <a:effectLst>
                  <a:outerShdw blurRad="38100" dist="38100" dir="2700000" algn="tl">
                    <a:srgbClr val="C0C0C0"/>
                  </a:outerShdw>
                </a:effectLst>
                <a:latin typeface="Tahoma" pitchFamily="34" charset="0"/>
                <a:ea typeface="ヒラギノ角ゴ Pro W3"/>
                <a:cs typeface="Tahoma" pitchFamily="34" charset="0"/>
              </a:rPr>
              <a:t>Parliamentary Questions On SAI</a:t>
            </a:r>
          </a:p>
        </p:txBody>
      </p:sp>
      <p:sp>
        <p:nvSpPr>
          <p:cNvPr id="12" name="Text Box 8"/>
          <p:cNvSpPr txBox="1">
            <a:spLocks noChangeArrowheads="1"/>
          </p:cNvSpPr>
          <p:nvPr/>
        </p:nvSpPr>
        <p:spPr bwMode="auto">
          <a:xfrm>
            <a:off x="228600" y="2362200"/>
            <a:ext cx="4267200" cy="4431983"/>
          </a:xfrm>
          <a:prstGeom prst="rect">
            <a:avLst/>
          </a:prstGeom>
          <a:noFill/>
          <a:ln w="9525">
            <a:noFill/>
            <a:miter lim="800000"/>
            <a:headEnd/>
            <a:tailEnd/>
          </a:ln>
          <a:effectLst/>
          <a:scene3d>
            <a:camera prst="orthographicFront"/>
            <a:lightRig rig="threePt" dir="t"/>
          </a:scene3d>
          <a:sp3d>
            <a:bevelT w="88900" prst="angle"/>
            <a:bevelB prst="angle"/>
          </a:sp3d>
        </p:spPr>
        <p:txBody>
          <a:bodyPr wrap="square">
            <a:spAutoFit/>
          </a:bodyPr>
          <a:lstStyle/>
          <a:p>
            <a:pPr marL="177800" indent="-177800">
              <a:spcBef>
                <a:spcPts val="600"/>
              </a:spcBef>
              <a:spcAft>
                <a:spcPts val="600"/>
              </a:spcAft>
              <a:buFont typeface="Arial" pitchFamily="34" charset="0"/>
              <a:buChar char="•"/>
              <a:defRPr/>
            </a:pPr>
            <a:r>
              <a:rPr lang="en-US" sz="2800" dirty="0" smtClean="0">
                <a:solidFill>
                  <a:srgbClr val="172185"/>
                </a:solidFill>
                <a:effectLst>
                  <a:outerShdw blurRad="38100" dist="38100" dir="2700000" algn="tl">
                    <a:srgbClr val="C0C0C0"/>
                  </a:outerShdw>
                </a:effectLst>
                <a:latin typeface="Tahoma" pitchFamily="34" charset="0"/>
                <a:ea typeface="ヒラギノ角ゴ Pro W3"/>
                <a:cs typeface="Tahoma" pitchFamily="34" charset="0"/>
              </a:rPr>
              <a:t>SAI independent of Executive (Government)</a:t>
            </a:r>
          </a:p>
          <a:p>
            <a:pPr marL="273050" indent="-273050">
              <a:spcBef>
                <a:spcPts val="600"/>
              </a:spcBef>
              <a:spcAft>
                <a:spcPts val="600"/>
              </a:spcAft>
              <a:buFont typeface="Arial" pitchFamily="34" charset="0"/>
              <a:buChar char="•"/>
              <a:defRPr/>
            </a:pPr>
            <a:r>
              <a:rPr lang="en-US" sz="2800" dirty="0" smtClean="0">
                <a:solidFill>
                  <a:srgbClr val="172185"/>
                </a:solidFill>
                <a:effectLst>
                  <a:outerShdw blurRad="38100" dist="38100" dir="2700000" algn="tl">
                    <a:srgbClr val="C0C0C0"/>
                  </a:outerShdw>
                </a:effectLst>
                <a:latin typeface="Tahoma" pitchFamily="34" charset="0"/>
                <a:ea typeface="ヒラギノ角ゴ Pro W3"/>
                <a:cs typeface="Tahoma" pitchFamily="34" charset="0"/>
              </a:rPr>
              <a:t>Not proper for any minister to comment (conflict of interests, as ministry subject to SAI’s audit)</a:t>
            </a:r>
          </a:p>
          <a:p>
            <a:pPr>
              <a:spcBef>
                <a:spcPts val="600"/>
              </a:spcBef>
              <a:spcAft>
                <a:spcPts val="600"/>
              </a:spcAft>
              <a:defRPr/>
            </a:pPr>
            <a:r>
              <a:rPr lang="en-US" sz="2800" dirty="0" smtClean="0">
                <a:solidFill>
                  <a:srgbClr val="172185"/>
                </a:solidFill>
                <a:effectLst>
                  <a:outerShdw blurRad="38100" dist="38100" dir="2700000" algn="tl">
                    <a:srgbClr val="C0C0C0"/>
                  </a:outerShdw>
                </a:effectLst>
                <a:latin typeface="Tahoma" pitchFamily="34" charset="0"/>
                <a:ea typeface="ヒラギノ角ゴ Pro W3"/>
                <a:cs typeface="Tahoma" pitchFamily="34" charset="0"/>
              </a:rPr>
              <a:t> </a:t>
            </a:r>
          </a:p>
          <a:p>
            <a:pPr>
              <a:spcBef>
                <a:spcPts val="600"/>
              </a:spcBef>
              <a:spcAft>
                <a:spcPts val="600"/>
              </a:spcAft>
              <a:defRPr/>
            </a:pPr>
            <a:r>
              <a:rPr lang="en-US" sz="2800" i="1" dirty="0" smtClean="0">
                <a:solidFill>
                  <a:schemeClr val="tx2"/>
                </a:solidFill>
                <a:effectLst>
                  <a:outerShdw blurRad="38100" dist="38100" dir="2700000" algn="tl">
                    <a:srgbClr val="C0C0C0"/>
                  </a:outerShdw>
                </a:effectLst>
                <a:latin typeface="Calibri" pitchFamily="34" charset="0"/>
                <a:ea typeface="ヒラギノ角ゴ Pro W3"/>
                <a:cs typeface="Tahoma" pitchFamily="34" charset="0"/>
              </a:rPr>
              <a:t> </a:t>
            </a:r>
          </a:p>
        </p:txBody>
      </p:sp>
      <p:pic>
        <p:nvPicPr>
          <p:cNvPr id="6" name="Picture 2" descr="C:\Users\christt\Pictures\Parliament_House_Singapore.jpg"/>
          <p:cNvPicPr>
            <a:picLocks noChangeAspect="1" noChangeArrowheads="1"/>
          </p:cNvPicPr>
          <p:nvPr/>
        </p:nvPicPr>
        <p:blipFill>
          <a:blip r:embed="rId3" cstate="print">
            <a:lum bright="28000" contrast="-37000"/>
          </a:blip>
          <a:srcRect/>
          <a:stretch>
            <a:fillRect/>
          </a:stretch>
        </p:blipFill>
        <p:spPr bwMode="auto">
          <a:xfrm>
            <a:off x="4419600" y="2209800"/>
            <a:ext cx="4724400" cy="3657600"/>
          </a:xfrm>
          <a:prstGeom prst="rect">
            <a:avLst/>
          </a:prstGeom>
          <a:solidFill>
            <a:schemeClr val="accent1">
              <a:alpha val="49000"/>
            </a:schemeClr>
          </a:solidFill>
          <a:ln>
            <a:noFill/>
          </a:ln>
          <a:effectLst>
            <a:softEdge rad="112500"/>
          </a:effectLst>
        </p:spPr>
      </p:pic>
    </p:spTree>
  </p:cSld>
  <p:clrMapOvr>
    <a:masterClrMapping/>
  </p:clrMapOvr>
  <p:transition spd="slow"/>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3" name="Slide Number Placeholder 3"/>
          <p:cNvSpPr>
            <a:spLocks noGrp="1"/>
          </p:cNvSpPr>
          <p:nvPr>
            <p:ph type="sldNum" sz="quarter" idx="12"/>
          </p:nvPr>
        </p:nvSpPr>
        <p:spPr>
          <a:noFill/>
        </p:spPr>
        <p:txBody>
          <a:bodyPr/>
          <a:lstStyle/>
          <a:p>
            <a:fld id="{1FBD6EED-6E55-4340-8643-232C76700037}" type="slidenum">
              <a:rPr lang="en-US" smtClean="0"/>
              <a:pPr/>
              <a:t>25</a:t>
            </a:fld>
            <a:endParaRPr lang="en-US" dirty="0" smtClean="0"/>
          </a:p>
        </p:txBody>
      </p:sp>
      <p:sp>
        <p:nvSpPr>
          <p:cNvPr id="11" name="Text Box 8"/>
          <p:cNvSpPr txBox="1">
            <a:spLocks noChangeArrowheads="1"/>
          </p:cNvSpPr>
          <p:nvPr/>
        </p:nvSpPr>
        <p:spPr bwMode="auto">
          <a:xfrm>
            <a:off x="381000" y="1548825"/>
            <a:ext cx="8839200" cy="584775"/>
          </a:xfrm>
          <a:prstGeom prst="rect">
            <a:avLst/>
          </a:prstGeom>
          <a:noFill/>
          <a:ln w="9525">
            <a:noFill/>
            <a:miter lim="800000"/>
            <a:headEnd/>
            <a:tailEnd/>
          </a:ln>
          <a:effectLst/>
          <a:scene3d>
            <a:camera prst="orthographicFront"/>
            <a:lightRig rig="threePt" dir="t"/>
          </a:scene3d>
          <a:sp3d>
            <a:bevelT w="88900" prst="angle"/>
            <a:bevelB prst="angle"/>
          </a:sp3d>
        </p:spPr>
        <p:txBody>
          <a:bodyPr wrap="square">
            <a:spAutoFit/>
          </a:bodyPr>
          <a:lstStyle/>
          <a:p>
            <a:pPr>
              <a:defRPr/>
            </a:pPr>
            <a:r>
              <a:rPr lang="en-US" sz="3200" b="1" dirty="0" smtClean="0">
                <a:effectLst>
                  <a:outerShdw blurRad="38100" dist="38100" dir="2700000" algn="tl">
                    <a:srgbClr val="C0C0C0"/>
                  </a:outerShdw>
                </a:effectLst>
                <a:latin typeface="Tahoma" pitchFamily="34" charset="0"/>
                <a:ea typeface="ヒラギノ角ゴ Pro W3"/>
                <a:cs typeface="Tahoma" pitchFamily="34" charset="0"/>
              </a:rPr>
              <a:t>Parliamentary Questions On SAI</a:t>
            </a:r>
          </a:p>
        </p:txBody>
      </p:sp>
      <p:sp>
        <p:nvSpPr>
          <p:cNvPr id="12" name="Text Box 8"/>
          <p:cNvSpPr txBox="1">
            <a:spLocks noChangeArrowheads="1"/>
          </p:cNvSpPr>
          <p:nvPr/>
        </p:nvSpPr>
        <p:spPr bwMode="auto">
          <a:xfrm>
            <a:off x="228600" y="2819400"/>
            <a:ext cx="4267200" cy="1969770"/>
          </a:xfrm>
          <a:prstGeom prst="rect">
            <a:avLst/>
          </a:prstGeom>
          <a:noFill/>
          <a:ln w="9525">
            <a:noFill/>
            <a:miter lim="800000"/>
            <a:headEnd/>
            <a:tailEnd/>
          </a:ln>
          <a:effectLst/>
          <a:scene3d>
            <a:camera prst="orthographicFront"/>
            <a:lightRig rig="threePt" dir="t"/>
          </a:scene3d>
          <a:sp3d>
            <a:bevelT w="88900" prst="angle"/>
            <a:bevelB prst="angle"/>
          </a:sp3d>
        </p:spPr>
        <p:txBody>
          <a:bodyPr wrap="square">
            <a:spAutoFit/>
          </a:bodyPr>
          <a:lstStyle/>
          <a:p>
            <a:pPr marL="273050" indent="-273050">
              <a:spcBef>
                <a:spcPts val="600"/>
              </a:spcBef>
              <a:spcAft>
                <a:spcPts val="600"/>
              </a:spcAft>
              <a:buFont typeface="Arial" pitchFamily="34" charset="0"/>
              <a:buChar char="•"/>
              <a:defRPr/>
            </a:pPr>
            <a:r>
              <a:rPr lang="en-US" sz="2800" dirty="0" smtClean="0">
                <a:solidFill>
                  <a:srgbClr val="172185"/>
                </a:solidFill>
                <a:effectLst>
                  <a:outerShdw blurRad="38100" dist="38100" dir="2700000" algn="tl">
                    <a:srgbClr val="C0C0C0"/>
                  </a:outerShdw>
                </a:effectLst>
                <a:latin typeface="Tahoma" pitchFamily="34" charset="0"/>
                <a:ea typeface="ヒラギノ角ゴ Pro W3"/>
                <a:cs typeface="Tahoma" pitchFamily="34" charset="0"/>
              </a:rPr>
              <a:t>More appropriate for PAC members to contribute viewpoints</a:t>
            </a:r>
          </a:p>
          <a:p>
            <a:pPr>
              <a:spcBef>
                <a:spcPts val="600"/>
              </a:spcBef>
              <a:spcAft>
                <a:spcPts val="600"/>
              </a:spcAft>
              <a:defRPr/>
            </a:pPr>
            <a:r>
              <a:rPr lang="en-US" sz="2800" i="1" dirty="0" smtClean="0">
                <a:solidFill>
                  <a:schemeClr val="tx2"/>
                </a:solidFill>
                <a:effectLst>
                  <a:outerShdw blurRad="38100" dist="38100" dir="2700000" algn="tl">
                    <a:srgbClr val="C0C0C0"/>
                  </a:outerShdw>
                </a:effectLst>
                <a:latin typeface="Calibri" pitchFamily="34" charset="0"/>
                <a:ea typeface="ヒラギノ角ゴ Pro W3"/>
                <a:cs typeface="Tahoma" pitchFamily="34" charset="0"/>
              </a:rPr>
              <a:t> </a:t>
            </a:r>
          </a:p>
        </p:txBody>
      </p:sp>
      <p:pic>
        <p:nvPicPr>
          <p:cNvPr id="6" name="Picture 2" descr="C:\Users\christt\Pictures\Parliament_House_Singapore.jpg"/>
          <p:cNvPicPr>
            <a:picLocks noChangeAspect="1" noChangeArrowheads="1"/>
          </p:cNvPicPr>
          <p:nvPr/>
        </p:nvPicPr>
        <p:blipFill>
          <a:blip r:embed="rId3" cstate="print">
            <a:lum bright="28000" contrast="-37000"/>
          </a:blip>
          <a:srcRect/>
          <a:stretch>
            <a:fillRect/>
          </a:stretch>
        </p:blipFill>
        <p:spPr bwMode="auto">
          <a:xfrm>
            <a:off x="4419600" y="2209800"/>
            <a:ext cx="4724400" cy="3657600"/>
          </a:xfrm>
          <a:prstGeom prst="rect">
            <a:avLst/>
          </a:prstGeom>
          <a:solidFill>
            <a:schemeClr val="accent1">
              <a:alpha val="49000"/>
            </a:schemeClr>
          </a:solidFill>
          <a:ln>
            <a:noFill/>
          </a:ln>
          <a:effectLst>
            <a:softEdge rad="112500"/>
          </a:effectLst>
        </p:spPr>
      </p:pic>
    </p:spTree>
  </p:cSld>
  <p:clrMapOvr>
    <a:masterClrMapping/>
  </p:clrMapOvr>
  <p:transition spd="slow"/>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29" name="Slide Number Placeholder 3"/>
          <p:cNvSpPr>
            <a:spLocks noGrp="1"/>
          </p:cNvSpPr>
          <p:nvPr>
            <p:ph type="sldNum" sz="quarter" idx="12"/>
          </p:nvPr>
        </p:nvSpPr>
        <p:spPr>
          <a:noFill/>
        </p:spPr>
        <p:txBody>
          <a:bodyPr/>
          <a:lstStyle/>
          <a:p>
            <a:fld id="{2243C253-87DD-44F4-8230-87A7051F88D2}" type="slidenum">
              <a:rPr lang="en-US" smtClean="0"/>
              <a:pPr/>
              <a:t>26</a:t>
            </a:fld>
            <a:endParaRPr lang="en-US" smtClean="0"/>
          </a:p>
        </p:txBody>
      </p:sp>
      <p:sp>
        <p:nvSpPr>
          <p:cNvPr id="16392" name="Text Box 8"/>
          <p:cNvSpPr txBox="1">
            <a:spLocks noChangeArrowheads="1"/>
          </p:cNvSpPr>
          <p:nvPr/>
        </p:nvSpPr>
        <p:spPr bwMode="auto">
          <a:xfrm>
            <a:off x="304800" y="1981200"/>
            <a:ext cx="8610600" cy="707886"/>
          </a:xfrm>
          <a:prstGeom prst="rect">
            <a:avLst/>
          </a:prstGeom>
          <a:noFill/>
          <a:ln w="9525">
            <a:noFill/>
            <a:miter lim="800000"/>
            <a:headEnd/>
            <a:tailEnd/>
          </a:ln>
          <a:effectLst/>
          <a:scene3d>
            <a:camera prst="orthographicFront"/>
            <a:lightRig rig="threePt" dir="t"/>
          </a:scene3d>
          <a:sp3d>
            <a:bevelT w="88900" prst="angle"/>
            <a:bevelB prst="angle"/>
          </a:sp3d>
        </p:spPr>
        <p:txBody>
          <a:bodyPr wrap="square">
            <a:spAutoFit/>
          </a:bodyPr>
          <a:lstStyle/>
          <a:p>
            <a:pPr algn="ctr">
              <a:defRPr/>
            </a:pPr>
            <a:r>
              <a:rPr lang="en-US" sz="4000" b="1" dirty="0" smtClean="0">
                <a:effectLst>
                  <a:outerShdw blurRad="38100" dist="38100" dir="2700000" algn="tl">
                    <a:srgbClr val="C0C0C0"/>
                  </a:outerShdw>
                </a:effectLst>
                <a:latin typeface="Tahoma" pitchFamily="34" charset="0"/>
                <a:ea typeface="ヒラギノ角ゴ Pro W3"/>
                <a:cs typeface="Tahoma" pitchFamily="34" charset="0"/>
              </a:rPr>
              <a:t>Concluding Remark</a:t>
            </a:r>
            <a:endParaRPr lang="en-US" sz="4000" b="1" dirty="0">
              <a:effectLst>
                <a:outerShdw blurRad="38100" dist="38100" dir="2700000" algn="tl">
                  <a:srgbClr val="C0C0C0"/>
                </a:outerShdw>
              </a:effectLst>
              <a:latin typeface="Tahoma" pitchFamily="34" charset="0"/>
              <a:ea typeface="ヒラギノ角ゴ Pro W3"/>
              <a:cs typeface="Tahoma" pitchFamily="34" charset="0"/>
            </a:endParaRPr>
          </a:p>
        </p:txBody>
      </p:sp>
      <p:pic>
        <p:nvPicPr>
          <p:cNvPr id="22540" name="Picture 17"/>
          <p:cNvPicPr>
            <a:picLocks noChangeAspect="1" noChangeArrowheads="1"/>
          </p:cNvPicPr>
          <p:nvPr/>
        </p:nvPicPr>
        <p:blipFill>
          <a:blip r:embed="rId2" cstate="print"/>
          <a:srcRect l="13750" t="53000" r="14999" b="14999"/>
          <a:stretch>
            <a:fillRect/>
          </a:stretch>
        </p:blipFill>
        <p:spPr bwMode="auto">
          <a:xfrm>
            <a:off x="0" y="4419600"/>
            <a:ext cx="9144000" cy="2438400"/>
          </a:xfrm>
          <a:prstGeom prst="rect">
            <a:avLst/>
          </a:prstGeom>
          <a:noFill/>
          <a:ln w="9525">
            <a:noFill/>
            <a:miter lim="800000"/>
            <a:headEnd/>
            <a:tailEnd/>
          </a:ln>
        </p:spPr>
      </p:pic>
    </p:spTree>
  </p:cSld>
  <p:clrMapOvr>
    <a:masterClrMapping/>
  </p:clrMapOvr>
  <p:transition spd="slow"/>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3" name="Slide Number Placeholder 3"/>
          <p:cNvSpPr>
            <a:spLocks noGrp="1"/>
          </p:cNvSpPr>
          <p:nvPr>
            <p:ph type="sldNum" sz="quarter" idx="12"/>
          </p:nvPr>
        </p:nvSpPr>
        <p:spPr>
          <a:noFill/>
        </p:spPr>
        <p:txBody>
          <a:bodyPr/>
          <a:lstStyle/>
          <a:p>
            <a:fld id="{1FBD6EED-6E55-4340-8643-232C76700037}" type="slidenum">
              <a:rPr lang="en-US" smtClean="0"/>
              <a:pPr/>
              <a:t>27</a:t>
            </a:fld>
            <a:endParaRPr lang="en-US" dirty="0" smtClean="0"/>
          </a:p>
        </p:txBody>
      </p:sp>
      <p:sp>
        <p:nvSpPr>
          <p:cNvPr id="11" name="Text Box 8"/>
          <p:cNvSpPr txBox="1">
            <a:spLocks noChangeArrowheads="1"/>
          </p:cNvSpPr>
          <p:nvPr/>
        </p:nvSpPr>
        <p:spPr bwMode="auto">
          <a:xfrm>
            <a:off x="304800" y="1752600"/>
            <a:ext cx="8839200" cy="584775"/>
          </a:xfrm>
          <a:prstGeom prst="rect">
            <a:avLst/>
          </a:prstGeom>
          <a:noFill/>
          <a:ln w="9525">
            <a:noFill/>
            <a:miter lim="800000"/>
            <a:headEnd/>
            <a:tailEnd/>
          </a:ln>
          <a:effectLst/>
          <a:scene3d>
            <a:camera prst="orthographicFront"/>
            <a:lightRig rig="threePt" dir="t"/>
          </a:scene3d>
          <a:sp3d>
            <a:bevelT w="88900" prst="angle"/>
            <a:bevelB prst="angle"/>
          </a:sp3d>
        </p:spPr>
        <p:txBody>
          <a:bodyPr wrap="square">
            <a:spAutoFit/>
          </a:bodyPr>
          <a:lstStyle/>
          <a:p>
            <a:pPr>
              <a:defRPr/>
            </a:pPr>
            <a:r>
              <a:rPr lang="en-US" sz="3200" b="1" dirty="0" smtClean="0">
                <a:effectLst>
                  <a:outerShdw blurRad="38100" dist="38100" dir="2700000" algn="tl">
                    <a:srgbClr val="C0C0C0"/>
                  </a:outerShdw>
                </a:effectLst>
                <a:latin typeface="Tahoma" pitchFamily="34" charset="0"/>
                <a:ea typeface="ヒラギノ角ゴ Pro W3"/>
                <a:cs typeface="Tahoma" pitchFamily="34" charset="0"/>
              </a:rPr>
              <a:t>Concluding Remark</a:t>
            </a:r>
          </a:p>
        </p:txBody>
      </p:sp>
      <p:sp>
        <p:nvSpPr>
          <p:cNvPr id="12" name="Text Box 8"/>
          <p:cNvSpPr txBox="1">
            <a:spLocks noChangeArrowheads="1"/>
          </p:cNvSpPr>
          <p:nvPr/>
        </p:nvSpPr>
        <p:spPr bwMode="auto">
          <a:xfrm>
            <a:off x="457200" y="2514600"/>
            <a:ext cx="8301309" cy="3293209"/>
          </a:xfrm>
          <a:prstGeom prst="rect">
            <a:avLst/>
          </a:prstGeom>
          <a:noFill/>
          <a:ln w="9525">
            <a:noFill/>
            <a:miter lim="800000"/>
            <a:headEnd/>
            <a:tailEnd/>
          </a:ln>
          <a:effectLst/>
          <a:scene3d>
            <a:camera prst="orthographicFront"/>
            <a:lightRig rig="threePt" dir="t"/>
          </a:scene3d>
          <a:sp3d>
            <a:bevelT w="88900" prst="angle"/>
            <a:bevelB prst="angle"/>
          </a:sp3d>
        </p:spPr>
        <p:txBody>
          <a:bodyPr wrap="square">
            <a:spAutoFit/>
          </a:bodyPr>
          <a:lstStyle/>
          <a:p>
            <a:pPr>
              <a:spcBef>
                <a:spcPts val="600"/>
              </a:spcBef>
              <a:spcAft>
                <a:spcPts val="600"/>
              </a:spcAft>
              <a:buFont typeface="Arial" pitchFamily="34" charset="0"/>
              <a:buChar char="•"/>
              <a:defRPr/>
            </a:pPr>
            <a:r>
              <a:rPr lang="en-US" sz="2800" dirty="0" smtClean="0">
                <a:solidFill>
                  <a:srgbClr val="172185"/>
                </a:solidFill>
                <a:effectLst>
                  <a:outerShdw blurRad="38100" dist="38100" dir="2700000" algn="tl">
                    <a:srgbClr val="C0C0C0"/>
                  </a:outerShdw>
                </a:effectLst>
                <a:latin typeface="Tahoma" pitchFamily="34" charset="0"/>
                <a:ea typeface="ヒラギノ角ゴ Pro W3"/>
                <a:cs typeface="Tahoma" pitchFamily="34" charset="0"/>
              </a:rPr>
              <a:t> Roles of PAC and SAI defined in law</a:t>
            </a:r>
          </a:p>
          <a:p>
            <a:pPr>
              <a:spcBef>
                <a:spcPts val="600"/>
              </a:spcBef>
              <a:spcAft>
                <a:spcPts val="600"/>
              </a:spcAft>
              <a:buFont typeface="Arial" pitchFamily="34" charset="0"/>
              <a:buChar char="•"/>
              <a:defRPr/>
            </a:pPr>
            <a:r>
              <a:rPr lang="en-US" sz="2800" dirty="0" smtClean="0">
                <a:solidFill>
                  <a:srgbClr val="172185"/>
                </a:solidFill>
                <a:effectLst>
                  <a:outerShdw blurRad="38100" dist="38100" dir="2700000" algn="tl">
                    <a:srgbClr val="C0C0C0"/>
                  </a:outerShdw>
                </a:effectLst>
                <a:latin typeface="Tahoma" pitchFamily="34" charset="0"/>
                <a:ea typeface="ヒラギノ角ゴ Pro W3"/>
                <a:cs typeface="Tahoma" pitchFamily="34" charset="0"/>
              </a:rPr>
              <a:t> Symbiotic working relationship</a:t>
            </a:r>
          </a:p>
          <a:p>
            <a:pPr>
              <a:spcBef>
                <a:spcPts val="600"/>
              </a:spcBef>
              <a:spcAft>
                <a:spcPts val="600"/>
              </a:spcAft>
              <a:defRPr/>
            </a:pPr>
            <a:r>
              <a:rPr lang="en-US" sz="2800" dirty="0" smtClean="0">
                <a:solidFill>
                  <a:srgbClr val="172185"/>
                </a:solidFill>
                <a:effectLst>
                  <a:outerShdw blurRad="38100" dist="38100" dir="2700000" algn="tl">
                    <a:srgbClr val="C0C0C0"/>
                  </a:outerShdw>
                </a:effectLst>
                <a:latin typeface="Tahoma" pitchFamily="34" charset="0"/>
                <a:ea typeface="ヒラギノ角ゴ Pro W3"/>
                <a:cs typeface="Tahoma" pitchFamily="34" charset="0"/>
              </a:rPr>
              <a:t>   (enhance mutual effectiveness)</a:t>
            </a:r>
          </a:p>
          <a:p>
            <a:pPr marL="177800" indent="-177800">
              <a:spcBef>
                <a:spcPts val="600"/>
              </a:spcBef>
              <a:spcAft>
                <a:spcPts val="600"/>
              </a:spcAft>
              <a:buFont typeface="Arial" pitchFamily="34" charset="0"/>
              <a:buChar char="•"/>
              <a:defRPr/>
            </a:pPr>
            <a:r>
              <a:rPr lang="en-US" sz="2800" dirty="0" smtClean="0">
                <a:solidFill>
                  <a:srgbClr val="172185"/>
                </a:solidFill>
                <a:effectLst>
                  <a:outerShdw blurRad="38100" dist="38100" dir="2700000" algn="tl">
                    <a:srgbClr val="C0C0C0"/>
                  </a:outerShdw>
                </a:effectLst>
                <a:latin typeface="Tahoma" pitchFamily="34" charset="0"/>
                <a:ea typeface="ヒラギノ角ゴ Pro W3"/>
                <a:cs typeface="Tahoma" pitchFamily="34" charset="0"/>
              </a:rPr>
              <a:t>Good working relationship enhances accountability of government to Parliament</a:t>
            </a:r>
          </a:p>
          <a:p>
            <a:pPr>
              <a:spcBef>
                <a:spcPts val="600"/>
              </a:spcBef>
              <a:spcAft>
                <a:spcPts val="600"/>
              </a:spcAft>
              <a:defRPr/>
            </a:pPr>
            <a:r>
              <a:rPr lang="en-US" sz="2800" i="1" dirty="0" smtClean="0">
                <a:solidFill>
                  <a:schemeClr val="tx2"/>
                </a:solidFill>
                <a:effectLst>
                  <a:outerShdw blurRad="38100" dist="38100" dir="2700000" algn="tl">
                    <a:srgbClr val="C0C0C0"/>
                  </a:outerShdw>
                </a:effectLst>
                <a:latin typeface="Calibri" pitchFamily="34" charset="0"/>
                <a:ea typeface="ヒラギノ角ゴ Pro W3"/>
                <a:cs typeface="Tahoma" pitchFamily="34" charset="0"/>
              </a:rPr>
              <a:t> </a:t>
            </a:r>
          </a:p>
        </p:txBody>
      </p:sp>
    </p:spTree>
  </p:cSld>
  <p:clrMapOvr>
    <a:masterClrMapping/>
  </p:clrMapOvr>
  <p:transition spd="slow"/>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Slide Number Placeholder 3"/>
          <p:cNvSpPr>
            <a:spLocks noGrp="1"/>
          </p:cNvSpPr>
          <p:nvPr>
            <p:ph type="sldNum" sz="quarter" idx="12"/>
          </p:nvPr>
        </p:nvSpPr>
        <p:spPr>
          <a:noFill/>
        </p:spPr>
        <p:txBody>
          <a:bodyPr/>
          <a:lstStyle/>
          <a:p>
            <a:fld id="{CE09F9F4-C9A8-45ED-8218-0321FF529A3C}" type="slidenum">
              <a:rPr lang="en-US" smtClean="0"/>
              <a:pPr/>
              <a:t>28</a:t>
            </a:fld>
            <a:endParaRPr lang="en-US" smtClean="0"/>
          </a:p>
        </p:txBody>
      </p:sp>
      <p:pic>
        <p:nvPicPr>
          <p:cNvPr id="72707" name="Picture 3" descr="singapore450"/>
          <p:cNvPicPr>
            <a:picLocks noChangeAspect="1" noChangeArrowheads="1"/>
          </p:cNvPicPr>
          <p:nvPr/>
        </p:nvPicPr>
        <p:blipFill>
          <a:blip r:embed="rId2" cstate="print"/>
          <a:srcRect/>
          <a:stretch>
            <a:fillRect/>
          </a:stretch>
        </p:blipFill>
        <p:spPr bwMode="auto">
          <a:xfrm>
            <a:off x="4572000" y="4000500"/>
            <a:ext cx="4572000" cy="2857500"/>
          </a:xfrm>
          <a:prstGeom prst="rect">
            <a:avLst/>
          </a:prstGeom>
          <a:noFill/>
          <a:ln w="9525">
            <a:noFill/>
            <a:miter lim="800000"/>
            <a:headEnd/>
            <a:tailEnd/>
          </a:ln>
        </p:spPr>
      </p:pic>
      <p:pic>
        <p:nvPicPr>
          <p:cNvPr id="72708" name="Picture 4" descr="2k9_Flyer"/>
          <p:cNvPicPr>
            <a:picLocks noChangeAspect="1" noChangeArrowheads="1"/>
          </p:cNvPicPr>
          <p:nvPr/>
        </p:nvPicPr>
        <p:blipFill>
          <a:blip r:embed="rId3" cstate="print"/>
          <a:srcRect/>
          <a:stretch>
            <a:fillRect/>
          </a:stretch>
        </p:blipFill>
        <p:spPr bwMode="auto">
          <a:xfrm>
            <a:off x="0" y="4114800"/>
            <a:ext cx="4572000" cy="2774950"/>
          </a:xfrm>
          <a:prstGeom prst="rect">
            <a:avLst/>
          </a:prstGeom>
          <a:noFill/>
          <a:ln w="9525">
            <a:noFill/>
            <a:miter lim="800000"/>
            <a:headEnd/>
            <a:tailEnd/>
          </a:ln>
        </p:spPr>
      </p:pic>
      <p:pic>
        <p:nvPicPr>
          <p:cNvPr id="72709" name="Picture 5" descr="esplanade-bumboat"/>
          <p:cNvPicPr>
            <a:picLocks noChangeAspect="1" noChangeArrowheads="1"/>
          </p:cNvPicPr>
          <p:nvPr/>
        </p:nvPicPr>
        <p:blipFill>
          <a:blip r:embed="rId4" cstate="print"/>
          <a:srcRect b="25275"/>
          <a:stretch>
            <a:fillRect/>
          </a:stretch>
        </p:blipFill>
        <p:spPr bwMode="auto">
          <a:xfrm>
            <a:off x="4572000" y="0"/>
            <a:ext cx="4572000" cy="2957513"/>
          </a:xfrm>
          <a:prstGeom prst="rect">
            <a:avLst/>
          </a:prstGeom>
          <a:noFill/>
          <a:ln w="9525">
            <a:noFill/>
            <a:miter lim="800000"/>
            <a:headEnd/>
            <a:tailEnd/>
          </a:ln>
        </p:spPr>
      </p:pic>
      <p:sp>
        <p:nvSpPr>
          <p:cNvPr id="72710" name="Rectangle 6"/>
          <p:cNvSpPr>
            <a:spLocks noChangeArrowheads="1"/>
          </p:cNvSpPr>
          <p:nvPr/>
        </p:nvSpPr>
        <p:spPr bwMode="auto">
          <a:xfrm>
            <a:off x="0" y="2895600"/>
            <a:ext cx="9144000" cy="1295400"/>
          </a:xfrm>
          <a:prstGeom prst="rect">
            <a:avLst/>
          </a:prstGeom>
          <a:solidFill>
            <a:schemeClr val="tx1"/>
          </a:solidFill>
          <a:ln w="9525">
            <a:noFill/>
            <a:miter lim="800000"/>
            <a:headEnd/>
            <a:tailEnd/>
          </a:ln>
        </p:spPr>
        <p:txBody>
          <a:bodyPr anchor="ctr"/>
          <a:lstStyle/>
          <a:p>
            <a:pPr algn="ctr"/>
            <a:r>
              <a:rPr lang="en-US" sz="5400" b="1" dirty="0">
                <a:solidFill>
                  <a:schemeClr val="bg1"/>
                </a:solidFill>
                <a:latin typeface="Calibri" pitchFamily="34" charset="0"/>
              </a:rPr>
              <a:t>Thank You</a:t>
            </a:r>
            <a:r>
              <a:rPr lang="en-US" sz="2400" b="1" dirty="0">
                <a:solidFill>
                  <a:schemeClr val="bg1"/>
                </a:solidFill>
                <a:latin typeface="Calibri" pitchFamily="34" charset="0"/>
              </a:rPr>
              <a:t/>
            </a:r>
            <a:br>
              <a:rPr lang="en-US" sz="2400" b="1" dirty="0">
                <a:solidFill>
                  <a:schemeClr val="bg1"/>
                </a:solidFill>
                <a:latin typeface="Calibri" pitchFamily="34" charset="0"/>
              </a:rPr>
            </a:br>
            <a:r>
              <a:rPr lang="en-US" b="1" i="1" dirty="0">
                <a:solidFill>
                  <a:srgbClr val="3399FF"/>
                </a:solidFill>
                <a:latin typeface="Calibri" pitchFamily="34" charset="0"/>
              </a:rPr>
              <a:t>www.ago.gov.sg</a:t>
            </a:r>
          </a:p>
        </p:txBody>
      </p:sp>
      <p:pic>
        <p:nvPicPr>
          <p:cNvPr id="9" name="Picture 2" descr="C:\Users\christt\Pictures\Parliament_House_Singapore.jpg"/>
          <p:cNvPicPr>
            <a:picLocks noChangeAspect="1" noChangeArrowheads="1"/>
          </p:cNvPicPr>
          <p:nvPr/>
        </p:nvPicPr>
        <p:blipFill>
          <a:blip r:embed="rId5" cstate="print">
            <a:lum bright="28000" contrast="-37000"/>
          </a:blip>
          <a:srcRect/>
          <a:stretch>
            <a:fillRect/>
          </a:stretch>
        </p:blipFill>
        <p:spPr bwMode="auto">
          <a:xfrm>
            <a:off x="-152400" y="0"/>
            <a:ext cx="4876800" cy="3048000"/>
          </a:xfrm>
          <a:prstGeom prst="rect">
            <a:avLst/>
          </a:prstGeom>
          <a:solidFill>
            <a:schemeClr val="accent1">
              <a:alpha val="49000"/>
            </a:schemeClr>
          </a:solidFill>
          <a:ln>
            <a:noFill/>
          </a:ln>
          <a:effectLst>
            <a:softEdge rad="112500"/>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29" name="Slide Number Placeholder 3"/>
          <p:cNvSpPr>
            <a:spLocks noGrp="1"/>
          </p:cNvSpPr>
          <p:nvPr>
            <p:ph type="sldNum" sz="quarter" idx="12"/>
          </p:nvPr>
        </p:nvSpPr>
        <p:spPr>
          <a:noFill/>
        </p:spPr>
        <p:txBody>
          <a:bodyPr/>
          <a:lstStyle/>
          <a:p>
            <a:fld id="{2243C253-87DD-44F4-8230-87A7051F88D2}" type="slidenum">
              <a:rPr lang="en-US" smtClean="0"/>
              <a:pPr/>
              <a:t>3</a:t>
            </a:fld>
            <a:endParaRPr lang="en-US" smtClean="0"/>
          </a:p>
        </p:txBody>
      </p:sp>
      <p:sp>
        <p:nvSpPr>
          <p:cNvPr id="16392" name="Text Box 8"/>
          <p:cNvSpPr txBox="1">
            <a:spLocks noChangeArrowheads="1"/>
          </p:cNvSpPr>
          <p:nvPr/>
        </p:nvSpPr>
        <p:spPr bwMode="auto">
          <a:xfrm>
            <a:off x="3320032" y="1973759"/>
            <a:ext cx="2860078" cy="769441"/>
          </a:xfrm>
          <a:prstGeom prst="rect">
            <a:avLst/>
          </a:prstGeom>
          <a:noFill/>
          <a:ln w="9525">
            <a:noFill/>
            <a:miter lim="800000"/>
            <a:headEnd/>
            <a:tailEnd/>
          </a:ln>
          <a:effectLst/>
          <a:scene3d>
            <a:camera prst="orthographicFront"/>
            <a:lightRig rig="threePt" dir="t"/>
          </a:scene3d>
          <a:sp3d>
            <a:bevelT w="88900" prst="angle"/>
            <a:bevelB prst="angle"/>
          </a:sp3d>
        </p:spPr>
        <p:txBody>
          <a:bodyPr wrap="none">
            <a:spAutoFit/>
          </a:bodyPr>
          <a:lstStyle/>
          <a:p>
            <a:pPr>
              <a:defRPr/>
            </a:pPr>
            <a:r>
              <a:rPr lang="en-US" sz="4400" b="1" dirty="0" smtClean="0">
                <a:effectLst>
                  <a:outerShdw blurRad="38100" dist="38100" dir="2700000" algn="tl">
                    <a:srgbClr val="C0C0C0"/>
                  </a:outerShdw>
                </a:effectLst>
                <a:latin typeface="Tahoma" pitchFamily="34" charset="0"/>
                <a:ea typeface="ヒラギノ角ゴ Pro W3"/>
                <a:cs typeface="Tahoma" pitchFamily="34" charset="0"/>
              </a:rPr>
              <a:t>Overview</a:t>
            </a:r>
            <a:endParaRPr lang="en-US" sz="4400" b="1" dirty="0">
              <a:effectLst>
                <a:outerShdw blurRad="38100" dist="38100" dir="2700000" algn="tl">
                  <a:srgbClr val="C0C0C0"/>
                </a:outerShdw>
              </a:effectLst>
              <a:latin typeface="Tahoma" pitchFamily="34" charset="0"/>
              <a:ea typeface="ヒラギノ角ゴ Pro W3"/>
              <a:cs typeface="Tahoma" pitchFamily="34" charset="0"/>
            </a:endParaRPr>
          </a:p>
        </p:txBody>
      </p:sp>
      <p:pic>
        <p:nvPicPr>
          <p:cNvPr id="22540" name="Picture 17"/>
          <p:cNvPicPr>
            <a:picLocks noChangeAspect="1" noChangeArrowheads="1"/>
          </p:cNvPicPr>
          <p:nvPr/>
        </p:nvPicPr>
        <p:blipFill>
          <a:blip r:embed="rId2" cstate="print"/>
          <a:srcRect l="13750" t="53000" r="14999" b="14999"/>
          <a:stretch>
            <a:fillRect/>
          </a:stretch>
        </p:blipFill>
        <p:spPr bwMode="auto">
          <a:xfrm>
            <a:off x="0" y="4419600"/>
            <a:ext cx="9144000" cy="2438400"/>
          </a:xfrm>
          <a:prstGeom prst="rect">
            <a:avLst/>
          </a:prstGeom>
          <a:noFill/>
          <a:ln w="9525">
            <a:noFill/>
            <a:miter lim="800000"/>
            <a:headEnd/>
            <a:tailEnd/>
          </a:ln>
        </p:spPr>
      </p:pic>
    </p:spTree>
  </p:cSld>
  <p:clrMapOvr>
    <a:masterClrMapping/>
  </p:clrMapOvr>
  <p:transition spd="slow"/>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026" name="Picture 2" descr="C:\Users\christt\Pictures\Parliament_House_Singapore.jpg"/>
          <p:cNvPicPr>
            <a:picLocks noChangeAspect="1" noChangeArrowheads="1"/>
          </p:cNvPicPr>
          <p:nvPr/>
        </p:nvPicPr>
        <p:blipFill>
          <a:blip r:embed="rId3" cstate="print">
            <a:lum bright="28000" contrast="-37000"/>
          </a:blip>
          <a:srcRect/>
          <a:stretch>
            <a:fillRect/>
          </a:stretch>
        </p:blipFill>
        <p:spPr bwMode="auto">
          <a:xfrm>
            <a:off x="4191000" y="3962400"/>
            <a:ext cx="4953000" cy="2895600"/>
          </a:xfrm>
          <a:prstGeom prst="rect">
            <a:avLst/>
          </a:prstGeom>
          <a:solidFill>
            <a:schemeClr val="accent1">
              <a:alpha val="49000"/>
            </a:schemeClr>
          </a:solidFill>
          <a:ln>
            <a:noFill/>
          </a:ln>
          <a:effectLst>
            <a:softEdge rad="112500"/>
          </a:effectLst>
        </p:spPr>
      </p:pic>
      <p:sp>
        <p:nvSpPr>
          <p:cNvPr id="22529" name="Slide Number Placeholder 3"/>
          <p:cNvSpPr>
            <a:spLocks noGrp="1"/>
          </p:cNvSpPr>
          <p:nvPr>
            <p:ph type="sldNum" sz="quarter" idx="12"/>
          </p:nvPr>
        </p:nvSpPr>
        <p:spPr>
          <a:noFill/>
        </p:spPr>
        <p:txBody>
          <a:bodyPr/>
          <a:lstStyle/>
          <a:p>
            <a:fld id="{2243C253-87DD-44F4-8230-87A7051F88D2}" type="slidenum">
              <a:rPr lang="en-US" smtClean="0"/>
              <a:pPr/>
              <a:t>4</a:t>
            </a:fld>
            <a:endParaRPr lang="en-US" smtClean="0"/>
          </a:p>
        </p:txBody>
      </p:sp>
      <p:sp>
        <p:nvSpPr>
          <p:cNvPr id="16392" name="Text Box 8"/>
          <p:cNvSpPr txBox="1">
            <a:spLocks noChangeArrowheads="1"/>
          </p:cNvSpPr>
          <p:nvPr/>
        </p:nvSpPr>
        <p:spPr bwMode="auto">
          <a:xfrm>
            <a:off x="457201" y="1594247"/>
            <a:ext cx="2129109" cy="584775"/>
          </a:xfrm>
          <a:prstGeom prst="rect">
            <a:avLst/>
          </a:prstGeom>
          <a:noFill/>
          <a:ln w="9525">
            <a:noFill/>
            <a:miter lim="800000"/>
            <a:headEnd/>
            <a:tailEnd/>
          </a:ln>
          <a:effectLst/>
          <a:scene3d>
            <a:camera prst="orthographicFront"/>
            <a:lightRig rig="threePt" dir="t"/>
          </a:scene3d>
          <a:sp3d>
            <a:bevelT w="88900" prst="angle"/>
            <a:bevelB prst="angle"/>
          </a:sp3d>
        </p:spPr>
        <p:txBody>
          <a:bodyPr wrap="none">
            <a:spAutoFit/>
          </a:bodyPr>
          <a:lstStyle/>
          <a:p>
            <a:pPr>
              <a:defRPr/>
            </a:pPr>
            <a:r>
              <a:rPr lang="en-US" sz="3200" b="1" dirty="0" smtClean="0">
                <a:effectLst>
                  <a:outerShdw blurRad="38100" dist="38100" dir="2700000" algn="tl">
                    <a:srgbClr val="C0C0C0"/>
                  </a:outerShdw>
                </a:effectLst>
                <a:latin typeface="Tahoma" pitchFamily="34" charset="0"/>
                <a:ea typeface="ヒラギノ角ゴ Pro W3"/>
                <a:cs typeface="Tahoma" pitchFamily="34" charset="0"/>
              </a:rPr>
              <a:t>Overview</a:t>
            </a:r>
            <a:endParaRPr lang="en-US" sz="3200" b="1" dirty="0">
              <a:effectLst>
                <a:outerShdw blurRad="38100" dist="38100" dir="2700000" algn="tl">
                  <a:srgbClr val="C0C0C0"/>
                </a:outerShdw>
              </a:effectLst>
              <a:latin typeface="Tahoma" pitchFamily="34" charset="0"/>
              <a:ea typeface="ヒラギノ角ゴ Pro W3"/>
              <a:cs typeface="Tahoma" pitchFamily="34" charset="0"/>
            </a:endParaRPr>
          </a:p>
        </p:txBody>
      </p:sp>
      <p:sp>
        <p:nvSpPr>
          <p:cNvPr id="5" name="Text Box 8"/>
          <p:cNvSpPr txBox="1">
            <a:spLocks noChangeArrowheads="1"/>
          </p:cNvSpPr>
          <p:nvPr/>
        </p:nvSpPr>
        <p:spPr bwMode="auto">
          <a:xfrm>
            <a:off x="461691" y="2253496"/>
            <a:ext cx="8301309" cy="1785104"/>
          </a:xfrm>
          <a:prstGeom prst="rect">
            <a:avLst/>
          </a:prstGeom>
          <a:noFill/>
          <a:ln w="9525">
            <a:noFill/>
            <a:miter lim="800000"/>
            <a:headEnd/>
            <a:tailEnd/>
          </a:ln>
          <a:effectLst/>
          <a:scene3d>
            <a:camera prst="orthographicFront"/>
            <a:lightRig rig="threePt" dir="t"/>
          </a:scene3d>
          <a:sp3d>
            <a:bevelT w="88900" prst="angle"/>
            <a:bevelB prst="angle"/>
          </a:sp3d>
        </p:spPr>
        <p:txBody>
          <a:bodyPr wrap="square">
            <a:spAutoFit/>
          </a:bodyPr>
          <a:lstStyle/>
          <a:p>
            <a:pPr>
              <a:spcBef>
                <a:spcPts val="600"/>
              </a:spcBef>
              <a:spcAft>
                <a:spcPts val="600"/>
              </a:spcAft>
              <a:buFont typeface="Arial" pitchFamily="34" charset="0"/>
              <a:buChar char="•"/>
              <a:defRPr/>
            </a:pPr>
            <a:r>
              <a:rPr lang="en-US" sz="3000" dirty="0" smtClean="0">
                <a:effectLst>
                  <a:outerShdw blurRad="38100" dist="38100" dir="2700000" algn="tl">
                    <a:srgbClr val="C0C0C0"/>
                  </a:outerShdw>
                </a:effectLst>
                <a:latin typeface="Tahoma" pitchFamily="34" charset="0"/>
                <a:ea typeface="ヒラギノ角ゴ Pro W3"/>
                <a:cs typeface="Tahoma" pitchFamily="34" charset="0"/>
              </a:rPr>
              <a:t> Composition of PAC</a:t>
            </a:r>
          </a:p>
          <a:p>
            <a:pPr>
              <a:spcBef>
                <a:spcPts val="600"/>
              </a:spcBef>
              <a:spcAft>
                <a:spcPts val="600"/>
              </a:spcAft>
              <a:buFont typeface="Arial" pitchFamily="34" charset="0"/>
              <a:buChar char="•"/>
              <a:defRPr/>
            </a:pPr>
            <a:r>
              <a:rPr lang="en-US" sz="3000" dirty="0" smtClean="0">
                <a:effectLst>
                  <a:outerShdw blurRad="38100" dist="38100" dir="2700000" algn="tl">
                    <a:srgbClr val="C0C0C0"/>
                  </a:outerShdw>
                </a:effectLst>
                <a:latin typeface="Tahoma" pitchFamily="34" charset="0"/>
                <a:ea typeface="ヒラギノ角ゴ Pro W3"/>
                <a:cs typeface="Tahoma" pitchFamily="34" charset="0"/>
              </a:rPr>
              <a:t> Duties and Objectives of PAC</a:t>
            </a:r>
          </a:p>
          <a:p>
            <a:pPr>
              <a:spcBef>
                <a:spcPts val="600"/>
              </a:spcBef>
              <a:spcAft>
                <a:spcPts val="600"/>
              </a:spcAft>
              <a:buFont typeface="Arial" pitchFamily="34" charset="0"/>
              <a:buChar char="•"/>
              <a:defRPr/>
            </a:pPr>
            <a:r>
              <a:rPr lang="en-US" sz="3000" dirty="0" smtClean="0">
                <a:effectLst>
                  <a:outerShdw blurRad="38100" dist="38100" dir="2700000" algn="tl">
                    <a:srgbClr val="C0C0C0"/>
                  </a:outerShdw>
                </a:effectLst>
                <a:latin typeface="Tahoma" pitchFamily="34" charset="0"/>
                <a:ea typeface="ヒラギノ角ゴ Pro W3"/>
                <a:cs typeface="Tahoma" pitchFamily="34" charset="0"/>
              </a:rPr>
              <a:t> PAC’s Report to Parliament</a:t>
            </a:r>
            <a:endParaRPr lang="en-US" sz="3000" dirty="0">
              <a:effectLst>
                <a:outerShdw blurRad="38100" dist="38100" dir="2700000" algn="tl">
                  <a:srgbClr val="C0C0C0"/>
                </a:outerShdw>
              </a:effectLst>
              <a:latin typeface="Tahoma" pitchFamily="34" charset="0"/>
              <a:ea typeface="ヒラギノ角ゴ Pro W3"/>
              <a:cs typeface="Tahoma" pitchFamily="34" charset="0"/>
            </a:endParaRPr>
          </a:p>
        </p:txBody>
      </p:sp>
    </p:spTree>
  </p:cSld>
  <p:clrMapOvr>
    <a:masterClrMapping/>
  </p:clrMapOvr>
  <p:transition spd="slow"/>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29" name="Slide Number Placeholder 3"/>
          <p:cNvSpPr>
            <a:spLocks noGrp="1"/>
          </p:cNvSpPr>
          <p:nvPr>
            <p:ph type="sldNum" sz="quarter" idx="12"/>
          </p:nvPr>
        </p:nvSpPr>
        <p:spPr>
          <a:noFill/>
        </p:spPr>
        <p:txBody>
          <a:bodyPr/>
          <a:lstStyle/>
          <a:p>
            <a:fld id="{2243C253-87DD-44F4-8230-87A7051F88D2}" type="slidenum">
              <a:rPr lang="en-US" smtClean="0"/>
              <a:pPr/>
              <a:t>5</a:t>
            </a:fld>
            <a:endParaRPr lang="en-US" smtClean="0"/>
          </a:p>
        </p:txBody>
      </p:sp>
      <p:sp>
        <p:nvSpPr>
          <p:cNvPr id="16392" name="Text Box 8"/>
          <p:cNvSpPr txBox="1">
            <a:spLocks noChangeArrowheads="1"/>
          </p:cNvSpPr>
          <p:nvPr/>
        </p:nvSpPr>
        <p:spPr bwMode="auto">
          <a:xfrm>
            <a:off x="0" y="1973759"/>
            <a:ext cx="9144000" cy="646331"/>
          </a:xfrm>
          <a:prstGeom prst="rect">
            <a:avLst/>
          </a:prstGeom>
          <a:noFill/>
          <a:ln w="9525">
            <a:noFill/>
            <a:miter lim="800000"/>
            <a:headEnd/>
            <a:tailEnd/>
          </a:ln>
          <a:effectLst/>
          <a:scene3d>
            <a:camera prst="orthographicFront"/>
            <a:lightRig rig="threePt" dir="t"/>
          </a:scene3d>
          <a:sp3d>
            <a:bevelT w="88900" prst="angle"/>
            <a:bevelB prst="angle"/>
          </a:sp3d>
        </p:spPr>
        <p:txBody>
          <a:bodyPr wrap="square">
            <a:spAutoFit/>
          </a:bodyPr>
          <a:lstStyle/>
          <a:p>
            <a:pPr algn="ctr">
              <a:defRPr/>
            </a:pPr>
            <a:r>
              <a:rPr lang="en-US" sz="3600" b="1" dirty="0" smtClean="0">
                <a:effectLst>
                  <a:outerShdw blurRad="38100" dist="38100" dir="2700000" algn="tl">
                    <a:srgbClr val="C0C0C0"/>
                  </a:outerShdw>
                </a:effectLst>
                <a:latin typeface="Tahoma" pitchFamily="34" charset="0"/>
                <a:ea typeface="ヒラギノ角ゴ Pro W3"/>
                <a:cs typeface="Tahoma" pitchFamily="34" charset="0"/>
              </a:rPr>
              <a:t>Relationship Between PAC and SAI</a:t>
            </a:r>
            <a:endParaRPr lang="en-US" sz="3600" b="1" dirty="0">
              <a:effectLst>
                <a:outerShdw blurRad="38100" dist="38100" dir="2700000" algn="tl">
                  <a:srgbClr val="C0C0C0"/>
                </a:outerShdw>
              </a:effectLst>
              <a:latin typeface="Tahoma" pitchFamily="34" charset="0"/>
              <a:ea typeface="ヒラギノ角ゴ Pro W3"/>
              <a:cs typeface="Tahoma" pitchFamily="34" charset="0"/>
            </a:endParaRPr>
          </a:p>
        </p:txBody>
      </p:sp>
      <p:pic>
        <p:nvPicPr>
          <p:cNvPr id="22540" name="Picture 17"/>
          <p:cNvPicPr>
            <a:picLocks noChangeAspect="1" noChangeArrowheads="1"/>
          </p:cNvPicPr>
          <p:nvPr/>
        </p:nvPicPr>
        <p:blipFill>
          <a:blip r:embed="rId2" cstate="print"/>
          <a:srcRect l="13750" t="53000" r="14999" b="14999"/>
          <a:stretch>
            <a:fillRect/>
          </a:stretch>
        </p:blipFill>
        <p:spPr bwMode="auto">
          <a:xfrm>
            <a:off x="0" y="4419600"/>
            <a:ext cx="9144000" cy="2438400"/>
          </a:xfrm>
          <a:prstGeom prst="rect">
            <a:avLst/>
          </a:prstGeom>
          <a:noFill/>
          <a:ln w="9525">
            <a:noFill/>
            <a:miter lim="800000"/>
            <a:headEnd/>
            <a:tailEnd/>
          </a:ln>
        </p:spPr>
      </p:pic>
    </p:spTree>
  </p:cSld>
  <p:clrMapOvr>
    <a:masterClrMapping/>
  </p:clrMapOvr>
  <p:transition spd="slow"/>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29" name="Slide Number Placeholder 3"/>
          <p:cNvSpPr>
            <a:spLocks noGrp="1"/>
          </p:cNvSpPr>
          <p:nvPr>
            <p:ph type="sldNum" sz="quarter" idx="12"/>
          </p:nvPr>
        </p:nvSpPr>
        <p:spPr>
          <a:noFill/>
        </p:spPr>
        <p:txBody>
          <a:bodyPr/>
          <a:lstStyle/>
          <a:p>
            <a:fld id="{2243C253-87DD-44F4-8230-87A7051F88D2}" type="slidenum">
              <a:rPr lang="en-US" smtClean="0"/>
              <a:pPr/>
              <a:t>6</a:t>
            </a:fld>
            <a:endParaRPr lang="en-US" smtClean="0"/>
          </a:p>
        </p:txBody>
      </p:sp>
      <p:sp>
        <p:nvSpPr>
          <p:cNvPr id="16392" name="Text Box 8"/>
          <p:cNvSpPr txBox="1">
            <a:spLocks noChangeArrowheads="1"/>
          </p:cNvSpPr>
          <p:nvPr/>
        </p:nvSpPr>
        <p:spPr bwMode="auto">
          <a:xfrm>
            <a:off x="466451" y="1701225"/>
            <a:ext cx="7382149" cy="584775"/>
          </a:xfrm>
          <a:prstGeom prst="rect">
            <a:avLst/>
          </a:prstGeom>
          <a:noFill/>
          <a:ln w="9525">
            <a:noFill/>
            <a:miter lim="800000"/>
            <a:headEnd/>
            <a:tailEnd/>
          </a:ln>
          <a:effectLst/>
          <a:scene3d>
            <a:camera prst="orthographicFront"/>
            <a:lightRig rig="threePt" dir="t"/>
          </a:scene3d>
          <a:sp3d>
            <a:bevelT w="88900" prst="angle"/>
            <a:bevelB prst="angle"/>
          </a:sp3d>
        </p:spPr>
        <p:txBody>
          <a:bodyPr wrap="none">
            <a:spAutoFit/>
          </a:bodyPr>
          <a:lstStyle/>
          <a:p>
            <a:pPr>
              <a:defRPr/>
            </a:pPr>
            <a:r>
              <a:rPr lang="en-US" sz="3200" b="1" dirty="0" smtClean="0">
                <a:effectLst>
                  <a:outerShdw blurRad="38100" dist="38100" dir="2700000" algn="tl">
                    <a:srgbClr val="C0C0C0"/>
                  </a:outerShdw>
                </a:effectLst>
                <a:latin typeface="Tahoma" pitchFamily="34" charset="0"/>
                <a:ea typeface="ヒラギノ角ゴ Pro W3"/>
                <a:cs typeface="Tahoma" pitchFamily="34" charset="0"/>
              </a:rPr>
              <a:t>Relationship Between PAC and SAI</a:t>
            </a:r>
            <a:endParaRPr lang="en-US" sz="3200" b="1" dirty="0">
              <a:effectLst>
                <a:outerShdw blurRad="38100" dist="38100" dir="2700000" algn="tl">
                  <a:srgbClr val="C0C0C0"/>
                </a:outerShdw>
              </a:effectLst>
              <a:latin typeface="Tahoma" pitchFamily="34" charset="0"/>
              <a:ea typeface="ヒラギノ角ゴ Pro W3"/>
              <a:cs typeface="Tahoma" pitchFamily="34" charset="0"/>
            </a:endParaRPr>
          </a:p>
        </p:txBody>
      </p:sp>
      <p:sp>
        <p:nvSpPr>
          <p:cNvPr id="5" name="Text Box 8"/>
          <p:cNvSpPr txBox="1">
            <a:spLocks noChangeArrowheads="1"/>
          </p:cNvSpPr>
          <p:nvPr/>
        </p:nvSpPr>
        <p:spPr bwMode="auto">
          <a:xfrm>
            <a:off x="457200" y="2420302"/>
            <a:ext cx="8301309" cy="3400931"/>
          </a:xfrm>
          <a:prstGeom prst="rect">
            <a:avLst/>
          </a:prstGeom>
          <a:noFill/>
          <a:ln w="9525">
            <a:noFill/>
            <a:miter lim="800000"/>
            <a:headEnd/>
            <a:tailEnd/>
          </a:ln>
          <a:effectLst/>
          <a:scene3d>
            <a:camera prst="orthographicFront"/>
            <a:lightRig rig="threePt" dir="t"/>
          </a:scene3d>
          <a:sp3d>
            <a:bevelT w="88900" prst="angle"/>
            <a:bevelB prst="angle"/>
          </a:sp3d>
        </p:spPr>
        <p:txBody>
          <a:bodyPr wrap="square" lIns="72000">
            <a:spAutoFit/>
          </a:bodyPr>
          <a:lstStyle/>
          <a:p>
            <a:pPr>
              <a:spcBef>
                <a:spcPts val="600"/>
              </a:spcBef>
              <a:spcAft>
                <a:spcPts val="600"/>
              </a:spcAft>
              <a:buFont typeface="Arial" pitchFamily="34" charset="0"/>
              <a:buChar char="•"/>
              <a:defRPr/>
            </a:pPr>
            <a:r>
              <a:rPr lang="en-US" sz="2800" dirty="0" smtClean="0">
                <a:solidFill>
                  <a:schemeClr val="tx2"/>
                </a:solidFill>
                <a:effectLst>
                  <a:outerShdw blurRad="38100" dist="38100" dir="2700000" algn="tl">
                    <a:srgbClr val="C0C0C0"/>
                  </a:outerShdw>
                </a:effectLst>
                <a:latin typeface="Tahoma" pitchFamily="34" charset="0"/>
                <a:ea typeface="ヒラギノ角ゴ Pro W3"/>
                <a:cs typeface="Tahoma" pitchFamily="34" charset="0"/>
              </a:rPr>
              <a:t> SAI a permanent witness in PAC’s Meetings</a:t>
            </a:r>
          </a:p>
          <a:p>
            <a:pPr>
              <a:spcBef>
                <a:spcPts val="600"/>
              </a:spcBef>
              <a:spcAft>
                <a:spcPts val="600"/>
              </a:spcAft>
              <a:buFont typeface="Arial" pitchFamily="34" charset="0"/>
              <a:buChar char="•"/>
              <a:defRPr/>
            </a:pPr>
            <a:r>
              <a:rPr lang="en-US" sz="2800" dirty="0" smtClean="0">
                <a:solidFill>
                  <a:schemeClr val="tx2"/>
                </a:solidFill>
                <a:effectLst>
                  <a:outerShdw blurRad="38100" dist="38100" dir="2700000" algn="tl">
                    <a:srgbClr val="C0C0C0"/>
                  </a:outerShdw>
                </a:effectLst>
                <a:latin typeface="Tahoma" pitchFamily="34" charset="0"/>
                <a:ea typeface="ヒラギノ角ゴ Pro W3"/>
                <a:cs typeface="Tahoma" pitchFamily="34" charset="0"/>
              </a:rPr>
              <a:t> SAI facilitates deliberations of PAC</a:t>
            </a:r>
          </a:p>
          <a:p>
            <a:pPr>
              <a:spcBef>
                <a:spcPts val="600"/>
              </a:spcBef>
              <a:spcAft>
                <a:spcPts val="600"/>
              </a:spcAft>
              <a:buFont typeface="Arial" pitchFamily="34" charset="0"/>
              <a:buChar char="•"/>
              <a:defRPr/>
            </a:pPr>
            <a:r>
              <a:rPr lang="en-US" sz="2800" dirty="0" smtClean="0">
                <a:solidFill>
                  <a:schemeClr val="tx2"/>
                </a:solidFill>
                <a:effectLst>
                  <a:outerShdw blurRad="38100" dist="38100" dir="2700000" algn="tl">
                    <a:srgbClr val="C0C0C0"/>
                  </a:outerShdw>
                </a:effectLst>
                <a:latin typeface="Tahoma" pitchFamily="34" charset="0"/>
                <a:ea typeface="ヒラギノ角ゴ Pro W3"/>
                <a:cs typeface="Tahoma" pitchFamily="34" charset="0"/>
              </a:rPr>
              <a:t> Symbiotic Relationship</a:t>
            </a:r>
          </a:p>
          <a:p>
            <a:pPr lvl="1">
              <a:spcBef>
                <a:spcPts val="600"/>
              </a:spcBef>
              <a:spcAft>
                <a:spcPts val="600"/>
              </a:spcAft>
              <a:buFont typeface="Arial" pitchFamily="34" charset="0"/>
              <a:buChar char="•"/>
              <a:defRPr/>
            </a:pPr>
            <a:r>
              <a:rPr lang="en-US" sz="2700" dirty="0" smtClean="0">
                <a:solidFill>
                  <a:srgbClr val="172185"/>
                </a:solidFill>
                <a:effectLst>
                  <a:outerShdw blurRad="38100" dist="38100" dir="2700000" algn="tl">
                    <a:srgbClr val="C0C0C0"/>
                  </a:outerShdw>
                </a:effectLst>
                <a:latin typeface="Tahoma" pitchFamily="34" charset="0"/>
                <a:ea typeface="ヒラギノ角ゴ Pro W3"/>
                <a:cs typeface="Tahoma" pitchFamily="34" charset="0"/>
              </a:rPr>
              <a:t> </a:t>
            </a:r>
            <a:r>
              <a:rPr lang="en-US" sz="2700" i="1" dirty="0" smtClean="0">
                <a:solidFill>
                  <a:srgbClr val="172185"/>
                </a:solidFill>
                <a:effectLst>
                  <a:outerShdw blurRad="38100" dist="38100" dir="2700000" algn="tl">
                    <a:srgbClr val="C0C0C0"/>
                  </a:outerShdw>
                </a:effectLst>
                <a:latin typeface="Tahoma" pitchFamily="34" charset="0"/>
                <a:ea typeface="ヒラギノ角ゴ Pro W3"/>
                <a:cs typeface="Tahoma" pitchFamily="34" charset="0"/>
              </a:rPr>
              <a:t>Enhancing mutual effectiveness</a:t>
            </a:r>
          </a:p>
          <a:p>
            <a:pPr lvl="1">
              <a:spcBef>
                <a:spcPts val="600"/>
              </a:spcBef>
              <a:spcAft>
                <a:spcPts val="600"/>
              </a:spcAft>
              <a:buFont typeface="Arial" pitchFamily="34" charset="0"/>
              <a:buChar char="•"/>
              <a:defRPr/>
            </a:pPr>
            <a:r>
              <a:rPr lang="en-US" sz="2700" i="1" dirty="0" smtClean="0">
                <a:solidFill>
                  <a:srgbClr val="172185"/>
                </a:solidFill>
                <a:effectLst>
                  <a:outerShdw blurRad="38100" dist="38100" dir="2700000" algn="tl">
                    <a:srgbClr val="C0C0C0"/>
                  </a:outerShdw>
                </a:effectLst>
                <a:latin typeface="Tahoma" pitchFamily="34" charset="0"/>
                <a:ea typeface="ヒラギノ角ゴ Pro W3"/>
                <a:cs typeface="Tahoma" pitchFamily="34" charset="0"/>
              </a:rPr>
              <a:t> Complementary roles in public accountability</a:t>
            </a:r>
          </a:p>
          <a:p>
            <a:pPr lvl="1">
              <a:spcBef>
                <a:spcPts val="600"/>
              </a:spcBef>
              <a:spcAft>
                <a:spcPts val="600"/>
              </a:spcAft>
              <a:buFont typeface="Arial" pitchFamily="34" charset="0"/>
              <a:buChar char="•"/>
              <a:defRPr/>
            </a:pPr>
            <a:r>
              <a:rPr lang="en-US" sz="2700" i="1" dirty="0" smtClean="0">
                <a:solidFill>
                  <a:srgbClr val="172185"/>
                </a:solidFill>
                <a:effectLst>
                  <a:outerShdw blurRad="38100" dist="38100" dir="2700000" algn="tl">
                    <a:srgbClr val="C0C0C0"/>
                  </a:outerShdw>
                </a:effectLst>
                <a:latin typeface="Tahoma" pitchFamily="34" charset="0"/>
                <a:ea typeface="ヒラギノ角ゴ Pro W3"/>
                <a:cs typeface="Tahoma" pitchFamily="34" charset="0"/>
              </a:rPr>
              <a:t> SAI sounds the “bark”, PAC delivers the “bite”</a:t>
            </a:r>
            <a:endParaRPr lang="en-US" sz="2700" i="1" dirty="0">
              <a:solidFill>
                <a:srgbClr val="172185"/>
              </a:solidFill>
              <a:effectLst>
                <a:outerShdw blurRad="38100" dist="38100" dir="2700000" algn="tl">
                  <a:srgbClr val="C0C0C0"/>
                </a:outerShdw>
              </a:effectLst>
              <a:latin typeface="Tahoma" pitchFamily="34" charset="0"/>
              <a:ea typeface="ヒラギノ角ゴ Pro W3"/>
              <a:cs typeface="Tahoma" pitchFamily="34" charset="0"/>
            </a:endParaRPr>
          </a:p>
        </p:txBody>
      </p:sp>
    </p:spTree>
  </p:cSld>
  <p:clrMapOvr>
    <a:masterClrMapping/>
  </p:clrMapOvr>
  <p:transition spd="slow"/>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29" name="Slide Number Placeholder 3"/>
          <p:cNvSpPr>
            <a:spLocks noGrp="1"/>
          </p:cNvSpPr>
          <p:nvPr>
            <p:ph type="sldNum" sz="quarter" idx="12"/>
          </p:nvPr>
        </p:nvSpPr>
        <p:spPr>
          <a:noFill/>
        </p:spPr>
        <p:txBody>
          <a:bodyPr/>
          <a:lstStyle/>
          <a:p>
            <a:fld id="{2243C253-87DD-44F4-8230-87A7051F88D2}" type="slidenum">
              <a:rPr lang="en-US" smtClean="0"/>
              <a:pPr/>
              <a:t>7</a:t>
            </a:fld>
            <a:endParaRPr lang="en-US" smtClean="0"/>
          </a:p>
        </p:txBody>
      </p:sp>
      <p:sp>
        <p:nvSpPr>
          <p:cNvPr id="6" name="TextBox 5"/>
          <p:cNvSpPr txBox="1"/>
          <p:nvPr/>
        </p:nvSpPr>
        <p:spPr>
          <a:xfrm>
            <a:off x="498144" y="3657601"/>
            <a:ext cx="4419600" cy="1384995"/>
          </a:xfrm>
          <a:prstGeom prst="rect">
            <a:avLst/>
          </a:prstGeom>
          <a:noFill/>
        </p:spPr>
        <p:txBody>
          <a:bodyPr wrap="square" rtlCol="0">
            <a:spAutoFit/>
          </a:bodyPr>
          <a:lstStyle/>
          <a:p>
            <a:r>
              <a:rPr lang="en-GB" sz="2000" i="1" dirty="0" smtClean="0">
                <a:solidFill>
                  <a:schemeClr val="tx2"/>
                </a:solidFill>
                <a:latin typeface="Calibri" pitchFamily="34" charset="0"/>
              </a:rPr>
              <a:t>  </a:t>
            </a:r>
            <a:r>
              <a:rPr lang="en-GB" sz="2000" dirty="0" smtClean="0">
                <a:solidFill>
                  <a:schemeClr val="tx2"/>
                </a:solidFill>
                <a:latin typeface="Calibri" pitchFamily="34" charset="0"/>
              </a:rPr>
              <a:t>--- Cedric Foo, Chairman, Public Accounts Committee, Singapore Parliament.</a:t>
            </a:r>
          </a:p>
          <a:p>
            <a:endParaRPr lang="en-GB" sz="2400" dirty="0">
              <a:solidFill>
                <a:schemeClr val="tx2"/>
              </a:solidFill>
            </a:endParaRPr>
          </a:p>
        </p:txBody>
      </p:sp>
      <p:pic>
        <p:nvPicPr>
          <p:cNvPr id="5" name="Picture 2" descr="J:\Photographs\AGO Events\Ceremonies\AGO Pledge Taking 23March2009\DSC_0055.JPG"/>
          <p:cNvPicPr>
            <a:picLocks noChangeAspect="1" noChangeArrowheads="1"/>
          </p:cNvPicPr>
          <p:nvPr/>
        </p:nvPicPr>
        <p:blipFill>
          <a:blip r:embed="rId3" cstate="print"/>
          <a:srcRect/>
          <a:stretch>
            <a:fillRect/>
          </a:stretch>
        </p:blipFill>
        <p:spPr bwMode="auto">
          <a:xfrm>
            <a:off x="4431802" y="3276600"/>
            <a:ext cx="4715935" cy="3124200"/>
          </a:xfrm>
          <a:prstGeom prst="rect">
            <a:avLst/>
          </a:prstGeom>
          <a:noFill/>
        </p:spPr>
      </p:pic>
      <p:sp>
        <p:nvSpPr>
          <p:cNvPr id="8" name="TextBox 7"/>
          <p:cNvSpPr txBox="1"/>
          <p:nvPr/>
        </p:nvSpPr>
        <p:spPr>
          <a:xfrm>
            <a:off x="457200" y="1676400"/>
            <a:ext cx="8305800" cy="2308324"/>
          </a:xfrm>
          <a:prstGeom prst="rect">
            <a:avLst/>
          </a:prstGeom>
          <a:noFill/>
        </p:spPr>
        <p:txBody>
          <a:bodyPr wrap="square" rtlCol="0">
            <a:spAutoFit/>
          </a:bodyPr>
          <a:lstStyle/>
          <a:p>
            <a:r>
              <a:rPr lang="en-GB" sz="2400" b="1" i="1" dirty="0" smtClean="0">
                <a:solidFill>
                  <a:schemeClr val="tx2"/>
                </a:solidFill>
                <a:latin typeface="Calibri" pitchFamily="34" charset="0"/>
              </a:rPr>
              <a:t>“The PAC stands ever prepared to question and probe Ministries and Statutory Boards on internal controls, processes and outcomes because of our firm conviction that the government, as steward, owes a responsibility to ensure that public funds are put to good use at all times.”</a:t>
            </a:r>
            <a:endParaRPr lang="en-GB" sz="2400" b="1" dirty="0" smtClean="0">
              <a:solidFill>
                <a:schemeClr val="tx2"/>
              </a:solidFill>
              <a:latin typeface="Calibri" pitchFamily="34" charset="0"/>
            </a:endParaRPr>
          </a:p>
          <a:p>
            <a:endParaRPr lang="en-GB" sz="2400" dirty="0">
              <a:solidFill>
                <a:schemeClr val="tx2"/>
              </a:solidFill>
            </a:endParaRPr>
          </a:p>
        </p:txBody>
      </p:sp>
    </p:spTree>
  </p:cSld>
  <p:clrMapOvr>
    <a:masterClrMapping/>
  </p:clrMapOvr>
  <p:transition spd="slow"/>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29" name="Slide Number Placeholder 3"/>
          <p:cNvSpPr>
            <a:spLocks noGrp="1"/>
          </p:cNvSpPr>
          <p:nvPr>
            <p:ph type="sldNum" sz="quarter" idx="12"/>
          </p:nvPr>
        </p:nvSpPr>
        <p:spPr>
          <a:noFill/>
        </p:spPr>
        <p:txBody>
          <a:bodyPr/>
          <a:lstStyle/>
          <a:p>
            <a:fld id="{2243C253-87DD-44F4-8230-87A7051F88D2}" type="slidenum">
              <a:rPr lang="en-US" smtClean="0"/>
              <a:pPr/>
              <a:t>8</a:t>
            </a:fld>
            <a:endParaRPr lang="en-US" smtClean="0"/>
          </a:p>
        </p:txBody>
      </p:sp>
      <p:sp>
        <p:nvSpPr>
          <p:cNvPr id="16392" name="Text Box 8"/>
          <p:cNvSpPr txBox="1">
            <a:spLocks noChangeArrowheads="1"/>
          </p:cNvSpPr>
          <p:nvPr/>
        </p:nvSpPr>
        <p:spPr bwMode="auto">
          <a:xfrm>
            <a:off x="0" y="1973759"/>
            <a:ext cx="9144000" cy="707886"/>
          </a:xfrm>
          <a:prstGeom prst="rect">
            <a:avLst/>
          </a:prstGeom>
          <a:noFill/>
          <a:ln w="9525">
            <a:noFill/>
            <a:miter lim="800000"/>
            <a:headEnd/>
            <a:tailEnd/>
          </a:ln>
          <a:effectLst/>
          <a:scene3d>
            <a:camera prst="orthographicFront"/>
            <a:lightRig rig="threePt" dir="t"/>
          </a:scene3d>
          <a:sp3d>
            <a:bevelT w="88900" prst="angle"/>
            <a:bevelB prst="angle"/>
          </a:sp3d>
        </p:spPr>
        <p:txBody>
          <a:bodyPr wrap="square">
            <a:spAutoFit/>
          </a:bodyPr>
          <a:lstStyle/>
          <a:p>
            <a:pPr algn="ctr">
              <a:defRPr/>
            </a:pPr>
            <a:r>
              <a:rPr lang="en-US" sz="4000" b="1" dirty="0" smtClean="0">
                <a:effectLst>
                  <a:outerShdw blurRad="38100" dist="38100" dir="2700000" algn="tl">
                    <a:srgbClr val="C0C0C0"/>
                  </a:outerShdw>
                </a:effectLst>
                <a:latin typeface="Tahoma" pitchFamily="34" charset="0"/>
                <a:ea typeface="ヒラギノ角ゴ Pro W3"/>
                <a:cs typeface="Tahoma" pitchFamily="34" charset="0"/>
              </a:rPr>
              <a:t>Enhancing PAC Effectiveness</a:t>
            </a:r>
            <a:endParaRPr lang="en-US" sz="4000" b="1" dirty="0">
              <a:effectLst>
                <a:outerShdw blurRad="38100" dist="38100" dir="2700000" algn="tl">
                  <a:srgbClr val="C0C0C0"/>
                </a:outerShdw>
              </a:effectLst>
              <a:latin typeface="Tahoma" pitchFamily="34" charset="0"/>
              <a:ea typeface="ヒラギノ角ゴ Pro W3"/>
              <a:cs typeface="Tahoma" pitchFamily="34" charset="0"/>
            </a:endParaRPr>
          </a:p>
        </p:txBody>
      </p:sp>
      <p:pic>
        <p:nvPicPr>
          <p:cNvPr id="22540" name="Picture 17"/>
          <p:cNvPicPr>
            <a:picLocks noChangeAspect="1" noChangeArrowheads="1"/>
          </p:cNvPicPr>
          <p:nvPr/>
        </p:nvPicPr>
        <p:blipFill>
          <a:blip r:embed="rId2" cstate="print"/>
          <a:srcRect l="13750" t="53000" r="14999" b="14999"/>
          <a:stretch>
            <a:fillRect/>
          </a:stretch>
        </p:blipFill>
        <p:spPr bwMode="auto">
          <a:xfrm>
            <a:off x="0" y="4419600"/>
            <a:ext cx="9144000" cy="2438400"/>
          </a:xfrm>
          <a:prstGeom prst="rect">
            <a:avLst/>
          </a:prstGeom>
          <a:noFill/>
          <a:ln w="9525">
            <a:noFill/>
            <a:miter lim="800000"/>
            <a:headEnd/>
            <a:tailEnd/>
          </a:ln>
        </p:spPr>
      </p:pic>
    </p:spTree>
  </p:cSld>
  <p:clrMapOvr>
    <a:masterClrMapping/>
  </p:clrMapOvr>
  <p:transition spd="slow"/>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050" name="Picture 2" descr="C:\Users\christt\Pictures\parliament_house_.jpg"/>
          <p:cNvPicPr>
            <a:picLocks noChangeAspect="1" noChangeArrowheads="1"/>
          </p:cNvPicPr>
          <p:nvPr/>
        </p:nvPicPr>
        <p:blipFill>
          <a:blip r:embed="rId3" cstate="print">
            <a:lum bright="50000" contrast="-74000"/>
          </a:blip>
          <a:srcRect/>
          <a:stretch>
            <a:fillRect/>
          </a:stretch>
        </p:blipFill>
        <p:spPr bwMode="auto">
          <a:xfrm>
            <a:off x="3818467" y="2863850"/>
            <a:ext cx="5325533" cy="3994150"/>
          </a:xfrm>
          <a:prstGeom prst="rect">
            <a:avLst/>
          </a:prstGeom>
          <a:noFill/>
        </p:spPr>
      </p:pic>
      <p:sp>
        <p:nvSpPr>
          <p:cNvPr id="23553" name="Slide Number Placeholder 3"/>
          <p:cNvSpPr>
            <a:spLocks noGrp="1"/>
          </p:cNvSpPr>
          <p:nvPr>
            <p:ph type="sldNum" sz="quarter" idx="12"/>
          </p:nvPr>
        </p:nvSpPr>
        <p:spPr>
          <a:noFill/>
        </p:spPr>
        <p:txBody>
          <a:bodyPr/>
          <a:lstStyle/>
          <a:p>
            <a:fld id="{1FBD6EED-6E55-4340-8643-232C76700037}" type="slidenum">
              <a:rPr lang="en-US" smtClean="0"/>
              <a:pPr/>
              <a:t>9</a:t>
            </a:fld>
            <a:endParaRPr lang="en-US" dirty="0" smtClean="0"/>
          </a:p>
        </p:txBody>
      </p:sp>
      <p:sp>
        <p:nvSpPr>
          <p:cNvPr id="11" name="Text Box 8"/>
          <p:cNvSpPr txBox="1">
            <a:spLocks noChangeArrowheads="1"/>
          </p:cNvSpPr>
          <p:nvPr/>
        </p:nvSpPr>
        <p:spPr bwMode="auto">
          <a:xfrm>
            <a:off x="381000" y="1548825"/>
            <a:ext cx="8839200" cy="584775"/>
          </a:xfrm>
          <a:prstGeom prst="rect">
            <a:avLst/>
          </a:prstGeom>
          <a:noFill/>
          <a:ln w="9525">
            <a:noFill/>
            <a:miter lim="800000"/>
            <a:headEnd/>
            <a:tailEnd/>
          </a:ln>
          <a:effectLst/>
          <a:scene3d>
            <a:camera prst="orthographicFront"/>
            <a:lightRig rig="threePt" dir="t"/>
          </a:scene3d>
          <a:sp3d>
            <a:bevelT w="88900" prst="angle"/>
            <a:bevelB prst="angle"/>
          </a:sp3d>
        </p:spPr>
        <p:txBody>
          <a:bodyPr wrap="square">
            <a:spAutoFit/>
          </a:bodyPr>
          <a:lstStyle/>
          <a:p>
            <a:pPr>
              <a:defRPr/>
            </a:pPr>
            <a:r>
              <a:rPr lang="en-US" sz="3200" b="1" dirty="0" smtClean="0">
                <a:effectLst>
                  <a:outerShdw blurRad="38100" dist="38100" dir="2700000" algn="tl">
                    <a:srgbClr val="C0C0C0"/>
                  </a:outerShdw>
                </a:effectLst>
                <a:latin typeface="Tahoma" pitchFamily="34" charset="0"/>
                <a:ea typeface="ヒラギノ角ゴ Pro W3"/>
                <a:cs typeface="Tahoma" pitchFamily="34" charset="0"/>
              </a:rPr>
              <a:t>Enhancing PAC Effectiveness</a:t>
            </a:r>
            <a:endParaRPr lang="en-US" sz="3200" b="1" dirty="0">
              <a:effectLst>
                <a:outerShdw blurRad="38100" dist="38100" dir="2700000" algn="tl">
                  <a:srgbClr val="C0C0C0"/>
                </a:outerShdw>
              </a:effectLst>
              <a:latin typeface="Tahoma" pitchFamily="34" charset="0"/>
              <a:ea typeface="ヒラギノ角ゴ Pro W3"/>
              <a:cs typeface="Tahoma" pitchFamily="34" charset="0"/>
            </a:endParaRPr>
          </a:p>
        </p:txBody>
      </p:sp>
      <p:sp>
        <p:nvSpPr>
          <p:cNvPr id="12" name="Text Box 8"/>
          <p:cNvSpPr txBox="1">
            <a:spLocks noChangeArrowheads="1"/>
          </p:cNvSpPr>
          <p:nvPr/>
        </p:nvSpPr>
        <p:spPr bwMode="auto">
          <a:xfrm>
            <a:off x="385491" y="2216527"/>
            <a:ext cx="8301309" cy="2277547"/>
          </a:xfrm>
          <a:prstGeom prst="rect">
            <a:avLst/>
          </a:prstGeom>
          <a:noFill/>
          <a:ln w="9525">
            <a:noFill/>
            <a:miter lim="800000"/>
            <a:headEnd/>
            <a:tailEnd/>
          </a:ln>
          <a:effectLst/>
          <a:scene3d>
            <a:camera prst="orthographicFront"/>
            <a:lightRig rig="threePt" dir="t"/>
          </a:scene3d>
          <a:sp3d>
            <a:bevelT w="88900" prst="angle"/>
            <a:bevelB prst="angle"/>
          </a:sp3d>
        </p:spPr>
        <p:txBody>
          <a:bodyPr wrap="square">
            <a:spAutoFit/>
          </a:bodyPr>
          <a:lstStyle/>
          <a:p>
            <a:pPr marL="571500" indent="-571500">
              <a:spcBef>
                <a:spcPts val="600"/>
              </a:spcBef>
              <a:spcAft>
                <a:spcPts val="600"/>
              </a:spcAft>
              <a:buFont typeface="+mj-lt"/>
              <a:buAutoNum type="romanLcPeriod"/>
              <a:defRPr/>
            </a:pPr>
            <a:r>
              <a:rPr lang="en-US" sz="2800" dirty="0" smtClean="0">
                <a:solidFill>
                  <a:srgbClr val="172185"/>
                </a:solidFill>
                <a:effectLst>
                  <a:outerShdw blurRad="38100" dist="38100" dir="2700000" algn="tl">
                    <a:srgbClr val="C0C0C0"/>
                  </a:outerShdw>
                </a:effectLst>
                <a:latin typeface="Tahoma" pitchFamily="34" charset="0"/>
                <a:ea typeface="ヒラギノ角ゴ Pro W3"/>
                <a:cs typeface="Tahoma" pitchFamily="34" charset="0"/>
              </a:rPr>
              <a:t> Good Research and Analysis Support</a:t>
            </a:r>
          </a:p>
          <a:p>
            <a:pPr marL="571500" indent="-571500">
              <a:spcBef>
                <a:spcPts val="600"/>
              </a:spcBef>
              <a:spcAft>
                <a:spcPts val="600"/>
              </a:spcAft>
              <a:buFont typeface="+mj-lt"/>
              <a:buAutoNum type="romanLcPeriod"/>
              <a:defRPr/>
            </a:pPr>
            <a:r>
              <a:rPr lang="en-US" sz="2800" dirty="0" smtClean="0">
                <a:solidFill>
                  <a:srgbClr val="172185"/>
                </a:solidFill>
                <a:effectLst>
                  <a:outerShdw blurRad="38100" dist="38100" dir="2700000" algn="tl">
                    <a:srgbClr val="C0C0C0"/>
                  </a:outerShdw>
                </a:effectLst>
                <a:latin typeface="Tahoma" pitchFamily="34" charset="0"/>
                <a:ea typeface="ヒラギノ角ゴ Pro W3"/>
                <a:cs typeface="Tahoma" pitchFamily="34" charset="0"/>
              </a:rPr>
              <a:t> Focused Enquiry</a:t>
            </a:r>
          </a:p>
          <a:p>
            <a:pPr marL="571500" indent="-571500">
              <a:spcBef>
                <a:spcPts val="600"/>
              </a:spcBef>
              <a:spcAft>
                <a:spcPts val="600"/>
              </a:spcAft>
              <a:buFont typeface="+mj-lt"/>
              <a:buAutoNum type="romanLcPeriod"/>
              <a:defRPr/>
            </a:pPr>
            <a:r>
              <a:rPr lang="en-US" sz="2800" dirty="0" smtClean="0">
                <a:solidFill>
                  <a:srgbClr val="172185"/>
                </a:solidFill>
                <a:effectLst>
                  <a:outerShdw blurRad="38100" dist="38100" dir="2700000" algn="tl">
                    <a:srgbClr val="C0C0C0"/>
                  </a:outerShdw>
                </a:effectLst>
                <a:latin typeface="Tahoma" pitchFamily="34" charset="0"/>
                <a:ea typeface="ヒラギノ角ゴ Pro W3"/>
                <a:cs typeface="Tahoma" pitchFamily="34" charset="0"/>
              </a:rPr>
              <a:t> Effective Preparation of PAC Report</a:t>
            </a:r>
          </a:p>
          <a:p>
            <a:pPr marL="571500" indent="-571500">
              <a:spcBef>
                <a:spcPts val="600"/>
              </a:spcBef>
              <a:spcAft>
                <a:spcPts val="600"/>
              </a:spcAft>
              <a:buFont typeface="+mj-lt"/>
              <a:buAutoNum type="romanLcPeriod"/>
              <a:defRPr/>
            </a:pPr>
            <a:r>
              <a:rPr lang="en-US" sz="2800" dirty="0" smtClean="0">
                <a:solidFill>
                  <a:srgbClr val="172185"/>
                </a:solidFill>
                <a:effectLst>
                  <a:outerShdw blurRad="38100" dist="38100" dir="2700000" algn="tl">
                    <a:srgbClr val="C0C0C0"/>
                  </a:outerShdw>
                </a:effectLst>
                <a:latin typeface="Tahoma" pitchFamily="34" charset="0"/>
                <a:ea typeface="ヒラギノ角ゴ Pro W3"/>
                <a:cs typeface="Tahoma" pitchFamily="34" charset="0"/>
              </a:rPr>
              <a:t> Implementation of PAC’s Recommendations</a:t>
            </a:r>
            <a:endParaRPr lang="en-US" sz="2800" dirty="0">
              <a:solidFill>
                <a:srgbClr val="172185"/>
              </a:solidFill>
              <a:effectLst>
                <a:outerShdw blurRad="38100" dist="38100" dir="2700000" algn="tl">
                  <a:srgbClr val="C0C0C0"/>
                </a:outerShdw>
              </a:effectLst>
              <a:latin typeface="Tahoma" pitchFamily="34" charset="0"/>
              <a:ea typeface="ヒラギノ角ゴ Pro W3"/>
              <a:cs typeface="Tahoma" pitchFamily="34" charset="0"/>
            </a:endParaRPr>
          </a:p>
        </p:txBody>
      </p:sp>
    </p:spTree>
  </p:cSld>
  <p:clrMapOvr>
    <a:masterClrMapping/>
  </p:clrMapOvr>
  <p:transition spd="slow"/>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3825</TotalTime>
  <Words>799</Words>
  <Application>Microsoft Office PowerPoint</Application>
  <PresentationFormat>On-screen Show (4:3)</PresentationFormat>
  <Paragraphs>162</Paragraphs>
  <Slides>28</Slides>
  <Notes>21</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Office Theme</vt:lpstr>
      <vt:lpstr>Slide 1</vt:lpstr>
      <vt:lpstr>Contents</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vector>
  </TitlesOfParts>
  <Company>Auditor-General's Office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Auditor-General's Office</dc:creator>
  <cp:lastModifiedBy>asus</cp:lastModifiedBy>
  <cp:revision>433</cp:revision>
  <dcterms:created xsi:type="dcterms:W3CDTF">2010-10-21T03:49:59Z</dcterms:created>
  <dcterms:modified xsi:type="dcterms:W3CDTF">2012-03-05T09:26:48Z</dcterms:modified>
</cp:coreProperties>
</file>