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2" r:id="rId6"/>
    <p:sldId id="265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5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>
        <p:scale>
          <a:sx n="66" d="100"/>
          <a:sy n="66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4AEE3AF-0096-4FB4-9B38-9656F9BC3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3D9543E1-0E1D-48B6-ADBE-A7481EB82D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1BC47-174B-40EE-ABDD-DCBCFEE5C0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7EC70A-A59D-4180-9BAB-F65ACADEEE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2D24A-8712-4076-8177-1555005EA8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C305A40F-F399-4054-B313-926864E02C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6B262-8DF5-42AF-A692-F8E62A2B00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2785C-0082-4813-B848-008B284280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3331F-6301-4129-9EFF-C899B917D6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8299E-3411-459A-86D9-96C8FA7895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A2C30-4C08-4184-A1DD-C130CAC6CD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32B40-F266-4FEF-9767-A84B74D541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D11C4C8-E7E2-4736-A03F-DFE2F2B74C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3642360"/>
            <a:ext cx="6781800" cy="230124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2800" dirty="0" smtClean="0"/>
              <a:t>Cooperation &amp; </a:t>
            </a:r>
            <a:r>
              <a:rPr lang="en-US" sz="2800" dirty="0" smtClean="0"/>
              <a:t>C</a:t>
            </a:r>
            <a:r>
              <a:rPr sz="2800" dirty="0" smtClean="0"/>
              <a:t>ommunication of S</a:t>
            </a:r>
            <a:r>
              <a:rPr lang="en-US" sz="2800" dirty="0" smtClean="0"/>
              <a:t>AI</a:t>
            </a:r>
            <a:r>
              <a:rPr lang="en-US" sz="2800" cap="none" dirty="0" smtClean="0"/>
              <a:t>s</a:t>
            </a:r>
            <a:r>
              <a:rPr sz="2800" dirty="0" smtClean="0"/>
              <a:t> with </a:t>
            </a:r>
            <a:r>
              <a:rPr lang="en-US" sz="2800" dirty="0" smtClean="0"/>
              <a:t>C</a:t>
            </a:r>
            <a:r>
              <a:rPr sz="2800" dirty="0" smtClean="0"/>
              <a:t>ivil </a:t>
            </a:r>
            <a:r>
              <a:rPr lang="en-US" sz="2800" dirty="0" smtClean="0"/>
              <a:t>S</a:t>
            </a:r>
            <a:r>
              <a:rPr sz="2800" dirty="0" smtClean="0"/>
              <a:t>ociety and </a:t>
            </a:r>
            <a:r>
              <a:rPr lang="en-US" sz="2800" dirty="0" smtClean="0"/>
              <a:t>M</a:t>
            </a:r>
            <a:r>
              <a:rPr sz="2800" dirty="0" smtClean="0"/>
              <a:t>edia: </a:t>
            </a:r>
            <a:br>
              <a:rPr sz="2800" dirty="0" smtClean="0"/>
            </a:br>
            <a:r>
              <a:rPr sz="2800" dirty="0" smtClean="0"/>
              <a:t>Indonesian </a:t>
            </a:r>
            <a:r>
              <a:rPr sz="2800" dirty="0"/>
              <a:t>Experience</a:t>
            </a:r>
          </a:p>
        </p:txBody>
      </p:sp>
      <p:sp>
        <p:nvSpPr>
          <p:cNvPr id="9219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Bahtiar</a:t>
            </a:r>
            <a:r>
              <a:rPr lang="en-US" dirty="0" smtClean="0"/>
              <a:t> </a:t>
            </a:r>
            <a:r>
              <a:rPr lang="en-US" dirty="0" err="1" smtClean="0"/>
              <a:t>Arif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76200"/>
            <a:ext cx="2263140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PRESENTATION 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Background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BPK and Its Environment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Strategic Cooperation &amp; Communication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Challenges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id-ID" dirty="0" smtClean="0"/>
              <a:t>End Notes</a:t>
            </a:r>
            <a:endParaRPr lang="en-US" dirty="0" smtClean="0"/>
          </a:p>
          <a:p>
            <a:pPr marL="609600" indent="-609600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Background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63040"/>
            <a:ext cx="8229600" cy="4937760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1999 Reform Movement</a:t>
            </a:r>
            <a:endParaRPr lang="en-US" sz="2800" dirty="0"/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Alignment the reform and BPK</a:t>
            </a:r>
            <a:endParaRPr lang="en-US" sz="2800" dirty="0"/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Impact on the Reform</a:t>
            </a:r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Need to maintain public relations</a:t>
            </a:r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2800" dirty="0"/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4000" dirty="0" smtClean="0"/>
              <a:t>BPK &amp; Its Environment</a:t>
            </a:r>
          </a:p>
        </p:txBody>
      </p:sp>
      <p:graphicFrame>
        <p:nvGraphicFramePr>
          <p:cNvPr id="2050" name="Organization Chart 6"/>
          <p:cNvGraphicFramePr>
            <a:graphicFrameLocks/>
          </p:cNvGraphicFramePr>
          <p:nvPr>
            <p:ph sz="quarter" idx="1"/>
          </p:nvPr>
        </p:nvGraphicFramePr>
        <p:xfrm>
          <a:off x="457200" y="1676400"/>
          <a:ext cx="8305800" cy="11430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sp>
        <p:nvSpPr>
          <p:cNvPr id="2070" name="Text Box 24"/>
          <p:cNvSpPr txBox="1">
            <a:spLocks noChangeArrowheads="1"/>
          </p:cNvSpPr>
          <p:nvPr/>
        </p:nvSpPr>
        <p:spPr bwMode="auto">
          <a:xfrm>
            <a:off x="533400" y="12192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A. BPK’s Position in the Indonesian State Structure</a:t>
            </a:r>
          </a:p>
        </p:txBody>
      </p:sp>
      <p:sp>
        <p:nvSpPr>
          <p:cNvPr id="2071" name="Text Box 25"/>
          <p:cNvSpPr txBox="1">
            <a:spLocks noChangeArrowheads="1"/>
          </p:cNvSpPr>
          <p:nvPr/>
        </p:nvSpPr>
        <p:spPr bwMode="auto">
          <a:xfrm>
            <a:off x="533400" y="3276600"/>
            <a:ext cx="80772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7475" indent="-117475">
              <a:spcBef>
                <a:spcPct val="50000"/>
              </a:spcBef>
            </a:pPr>
            <a:r>
              <a:rPr lang="en-US" b="1" dirty="0"/>
              <a:t>B. Facts about BPK:</a:t>
            </a:r>
          </a:p>
          <a:p>
            <a:pPr marL="117475" indent="-117475">
              <a:spcBef>
                <a:spcPct val="50000"/>
              </a:spcBef>
              <a:buFontTx/>
              <a:buChar char="•"/>
            </a:pPr>
            <a:r>
              <a:rPr lang="en-US" dirty="0" smtClean="0"/>
              <a:t>Board </a:t>
            </a:r>
            <a:r>
              <a:rPr lang="en-US" dirty="0"/>
              <a:t>members </a:t>
            </a:r>
            <a:r>
              <a:rPr lang="en-US" dirty="0" smtClean="0"/>
              <a:t>&amp; Chairmanship</a:t>
            </a:r>
            <a:endParaRPr lang="en-US" dirty="0"/>
          </a:p>
          <a:p>
            <a:pPr marL="117475" indent="-117475">
              <a:spcBef>
                <a:spcPct val="50000"/>
              </a:spcBef>
              <a:buFontTx/>
              <a:buChar char="•"/>
            </a:pPr>
            <a:r>
              <a:rPr lang="en-US" dirty="0" smtClean="0"/>
              <a:t>Head quarter &amp; Regional Offices </a:t>
            </a:r>
            <a:endParaRPr lang="en-US" dirty="0"/>
          </a:p>
          <a:p>
            <a:pPr marL="117475" indent="-117475">
              <a:spcBef>
                <a:spcPct val="50000"/>
              </a:spcBef>
              <a:buFontTx/>
              <a:buChar char="•"/>
            </a:pPr>
            <a:r>
              <a:rPr lang="en-US" dirty="0" smtClean="0"/>
              <a:t>Submission of Audit Reports &amp; Open to Public</a:t>
            </a:r>
          </a:p>
          <a:p>
            <a:pPr marL="117475" indent="-117475">
              <a:spcBef>
                <a:spcPct val="50000"/>
              </a:spcBef>
              <a:buFontTx/>
              <a:buChar char="•"/>
            </a:pPr>
            <a:r>
              <a:rPr lang="en-US" dirty="0" smtClean="0"/>
              <a:t>Audit Entities</a:t>
            </a:r>
          </a:p>
          <a:p>
            <a:pPr marL="117475" indent="-117475">
              <a:spcBef>
                <a:spcPct val="50000"/>
              </a:spcBef>
              <a:buFontTx/>
              <a:buChar char="•"/>
            </a:pPr>
            <a:r>
              <a:rPr lang="en-US" dirty="0" smtClean="0"/>
              <a:t>Independence, flexibility, transparency &amp; accountability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Strategies</a:t>
            </a:r>
            <a:endParaRPr lang="en-US" sz="40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524000"/>
            <a:ext cx="8229600" cy="4632960"/>
          </a:xfrm>
        </p:spPr>
        <p:txBody>
          <a:bodyPr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Tx/>
              <a:buAutoNum type="alphaUcPeriod"/>
              <a:defRPr/>
            </a:pPr>
            <a:r>
              <a:rPr lang="en-US" sz="2400" dirty="0" smtClean="0"/>
              <a:t>Basic Considerations:</a:t>
            </a:r>
            <a:endParaRPr lang="en-US" sz="2400" dirty="0"/>
          </a:p>
          <a:p>
            <a:pPr marL="741363" indent="-34290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smtClean="0"/>
              <a:t>Audit Law (2004): Audit </a:t>
            </a:r>
            <a:r>
              <a:rPr lang="en-US" sz="2400" dirty="0"/>
              <a:t>reports which have been submitted to </a:t>
            </a:r>
            <a:r>
              <a:rPr lang="en-US" sz="2400" dirty="0" smtClean="0"/>
              <a:t>the Parliament </a:t>
            </a:r>
            <a:r>
              <a:rPr lang="en-US" sz="2400" dirty="0"/>
              <a:t>are open to public</a:t>
            </a:r>
            <a:r>
              <a:rPr lang="en-US" sz="2400" dirty="0" smtClean="0"/>
              <a:t>.</a:t>
            </a:r>
          </a:p>
          <a:p>
            <a:pPr marL="741363" indent="-342900">
              <a:buFont typeface="Wingdings 2"/>
              <a:buChar char=""/>
              <a:defRPr/>
            </a:pPr>
            <a:r>
              <a:rPr lang="en-US" sz="2400" dirty="0" smtClean="0"/>
              <a:t>Principle 6 of ISSAI </a:t>
            </a:r>
            <a:r>
              <a:rPr lang="id-ID" sz="2400" i="1" dirty="0" smtClean="0"/>
              <a:t>Principles of Transparency and Accountability: Principles and Good Practice</a:t>
            </a:r>
            <a:r>
              <a:rPr lang="en-US" sz="2400" i="1" dirty="0" smtClean="0"/>
              <a:t>: …</a:t>
            </a:r>
            <a:r>
              <a:rPr lang="en-US" sz="2400" i="1" u="sng" dirty="0" smtClean="0"/>
              <a:t>report publicly</a:t>
            </a:r>
            <a:r>
              <a:rPr lang="en-US" sz="2400" i="1" dirty="0" smtClean="0"/>
              <a:t>…</a:t>
            </a:r>
          </a:p>
          <a:p>
            <a:pPr marL="741363" indent="-342900">
              <a:buFont typeface="Wingdings 2"/>
              <a:buChar char=""/>
              <a:defRPr/>
            </a:pPr>
            <a:r>
              <a:rPr lang="id-ID" sz="2400" dirty="0" smtClean="0"/>
              <a:t>Openness of</a:t>
            </a:r>
            <a:r>
              <a:rPr lang="en-US" sz="2400" dirty="0" smtClean="0"/>
              <a:t> Public Information Law (2008)</a:t>
            </a:r>
          </a:p>
          <a:p>
            <a:pPr marL="741363" indent="-342900">
              <a:buFont typeface="Wingdings 2"/>
              <a:buChar char=""/>
              <a:defRPr/>
            </a:pPr>
            <a:endParaRPr lang="en-US" sz="2400" dirty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Strategis</a:t>
            </a:r>
            <a:r>
              <a:rPr lang="en-US" sz="2800" dirty="0" smtClean="0"/>
              <a:t> (2)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001000" cy="4602163"/>
          </a:xfrm>
        </p:spPr>
        <p:txBody>
          <a:bodyPr>
            <a:normAutofit/>
          </a:bodyPr>
          <a:lstStyle/>
          <a:p>
            <a:pPr marL="550862" indent="-514350" eaLnBrk="1" hangingPunct="1">
              <a:buSzPct val="100000"/>
              <a:buFont typeface="+mj-lt"/>
              <a:buAutoNum type="arabicPeriod"/>
              <a:defRPr/>
            </a:pPr>
            <a:r>
              <a:rPr lang="en-US" dirty="0" smtClean="0"/>
              <a:t>Information &amp; Communication Center</a:t>
            </a:r>
          </a:p>
          <a:p>
            <a:pPr marL="550862" indent="-514350" eaLnBrk="1" hangingPunct="1">
              <a:buSzPct val="100000"/>
              <a:buFont typeface="+mj-lt"/>
              <a:buAutoNum type="arabicPeriod"/>
              <a:defRPr/>
            </a:pPr>
            <a:r>
              <a:rPr lang="en-US" dirty="0" smtClean="0"/>
              <a:t>Public Awareness Campaign</a:t>
            </a:r>
          </a:p>
          <a:p>
            <a:pPr marL="550862" indent="-514350" eaLnBrk="1" hangingPunct="1">
              <a:buSzPct val="100000"/>
              <a:buFont typeface="+mj-lt"/>
              <a:buAutoNum type="arabicPeriod"/>
              <a:defRPr/>
            </a:pPr>
            <a:r>
              <a:rPr lang="en-US" dirty="0" smtClean="0"/>
              <a:t>BPK Listens to Stakeholders</a:t>
            </a:r>
          </a:p>
          <a:p>
            <a:pPr marL="550862" indent="-514350" eaLnBrk="1" hangingPunct="1">
              <a:buSzPct val="100000"/>
              <a:buFont typeface="+mj-lt"/>
              <a:buAutoNum type="arabicPeriod"/>
              <a:defRPr/>
            </a:pPr>
            <a:r>
              <a:rPr lang="en-US" dirty="0" smtClean="0"/>
              <a:t>Public Relations</a:t>
            </a:r>
          </a:p>
          <a:p>
            <a:pPr marL="550862" indent="-514350" eaLnBrk="1" hangingPunct="1">
              <a:buSzPct val="100000"/>
              <a:buFont typeface="+mj-lt"/>
              <a:buAutoNum type="arabicPeriod"/>
              <a:defRPr/>
            </a:pPr>
            <a:r>
              <a:rPr lang="en-US" dirty="0" smtClean="0"/>
              <a:t>Media Relations</a:t>
            </a:r>
          </a:p>
          <a:p>
            <a:pPr marL="550862" indent="-514350" eaLnBrk="1" hangingPunct="1">
              <a:buSzPct val="100000"/>
              <a:buFont typeface="+mj-lt"/>
              <a:buAutoNum type="arabicPeriod"/>
              <a:defRPr/>
            </a:pPr>
            <a:r>
              <a:rPr lang="en-US" dirty="0" smtClean="0"/>
              <a:t>Stakeholders’ Satisfaction Survey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Challenges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404360"/>
          </a:xfrm>
        </p:spPr>
        <p:txBody>
          <a:bodyPr/>
          <a:lstStyle/>
          <a:p>
            <a:pPr marL="549275" indent="-514350" algn="just" eaLnBrk="1" hangingPunct="1">
              <a:buSzPct val="100000"/>
              <a:buFont typeface="+mj-lt"/>
              <a:buAutoNum type="arabicPeriod"/>
            </a:pPr>
            <a:r>
              <a:rPr lang="en-US" sz="2800" dirty="0" smtClean="0"/>
              <a:t>Misuses of Information</a:t>
            </a:r>
          </a:p>
          <a:p>
            <a:pPr marL="549275" indent="-514350" algn="just" eaLnBrk="1" hangingPunct="1">
              <a:buSzPct val="100000"/>
              <a:buFont typeface="+mj-lt"/>
              <a:buAutoNum type="arabicPeriod"/>
            </a:pPr>
            <a:r>
              <a:rPr lang="en-US" sz="2800" dirty="0" smtClean="0"/>
              <a:t>Efficiency and Effectiveness</a:t>
            </a:r>
          </a:p>
          <a:p>
            <a:pPr marL="549275" indent="-514350" algn="just" eaLnBrk="1" hangingPunct="1">
              <a:buSzPct val="100000"/>
              <a:buFont typeface="+mj-lt"/>
              <a:buAutoNum type="arabicPeriod"/>
            </a:pPr>
            <a:r>
              <a:rPr lang="en-US" sz="2800" dirty="0" smtClean="0"/>
              <a:t>Interests and Agenda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End Notes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4830763"/>
          </a:xfrm>
        </p:spPr>
        <p:txBody>
          <a:bodyPr>
            <a:normAutofit/>
          </a:bodyPr>
          <a:lstStyle/>
          <a:p>
            <a:pPr marL="493712" indent="-457200" algn="just" eaLnBrk="1" hangingPunct="1">
              <a:buSzPct val="100000"/>
              <a:buFont typeface="+mj-lt"/>
              <a:buAutoNum type="arabicPeriod"/>
              <a:defRPr/>
            </a:pPr>
            <a:r>
              <a:rPr lang="en-US" sz="2800" dirty="0" smtClean="0"/>
              <a:t>Legal Basis</a:t>
            </a:r>
          </a:p>
          <a:p>
            <a:pPr marL="493712" indent="-457200" algn="just" eaLnBrk="1" hangingPunct="1">
              <a:buSzPct val="100000"/>
              <a:buFont typeface="+mj-lt"/>
              <a:buAutoNum type="arabicPeriod"/>
              <a:defRPr/>
            </a:pPr>
            <a:r>
              <a:rPr lang="en-US" sz="2800" dirty="0" smtClean="0"/>
              <a:t>Developing Appropriate Strategies</a:t>
            </a:r>
          </a:p>
          <a:p>
            <a:pPr marL="493712" indent="-457200" algn="just" eaLnBrk="1" hangingPunct="1">
              <a:buSzPct val="100000"/>
              <a:buFont typeface="+mj-lt"/>
              <a:buAutoNum type="arabicPeriod"/>
              <a:defRPr/>
            </a:pPr>
            <a:r>
              <a:rPr lang="en-US" sz="2800" dirty="0" smtClean="0"/>
              <a:t>Maintaining Relations</a:t>
            </a:r>
            <a:endParaRPr lang="en-US" sz="2800" dirty="0"/>
          </a:p>
          <a:p>
            <a:pPr marL="36512" indent="0" eaLnBrk="1" hangingPunct="1">
              <a:buFont typeface="Wingdings 2" pitchFamily="18" charset="2"/>
              <a:buNone/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925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6000" b="1" i="1" smtClean="0">
                <a:solidFill>
                  <a:srgbClr val="FF0000"/>
                </a:solidFill>
              </a:rPr>
              <a:t>Terima Kasih</a:t>
            </a:r>
          </a:p>
          <a:p>
            <a:pPr marL="34925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6000" smtClean="0"/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757</TotalTime>
  <Words>205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Franklin Gothic Book</vt:lpstr>
      <vt:lpstr>Wingdings 2</vt:lpstr>
      <vt:lpstr>Origin</vt:lpstr>
      <vt:lpstr>Cooperation &amp; Communication of SAIs with Civil Society and Media:  Indonesian Experience</vt:lpstr>
      <vt:lpstr>PRESENTATION AGENDA</vt:lpstr>
      <vt:lpstr>Background</vt:lpstr>
      <vt:lpstr>BPK &amp; Its Environment</vt:lpstr>
      <vt:lpstr>Strategies</vt:lpstr>
      <vt:lpstr>Strategis (2)</vt:lpstr>
      <vt:lpstr>Challenges</vt:lpstr>
      <vt:lpstr>End Notes</vt:lpstr>
      <vt:lpstr>Slide 9</vt:lpstr>
    </vt:vector>
  </TitlesOfParts>
  <Company>BPK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SUPREME AUDIT INSTITUTION AND CITIZEN Indonesian Experience</dc:title>
  <dc:creator>Humas</dc:creator>
  <cp:lastModifiedBy>asus</cp:lastModifiedBy>
  <cp:revision>30</cp:revision>
  <dcterms:created xsi:type="dcterms:W3CDTF">2011-05-13T22:41:37Z</dcterms:created>
  <dcterms:modified xsi:type="dcterms:W3CDTF">2012-03-05T09:36:35Z</dcterms:modified>
</cp:coreProperties>
</file>